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65" r:id="rId7"/>
  </p:sldMasterIdLst>
  <p:notesMasterIdLst>
    <p:notesMasterId r:id="rId29"/>
  </p:notesMasterIdLst>
  <p:handoutMasterIdLst>
    <p:handoutMasterId r:id="rId30"/>
  </p:handoutMasterIdLst>
  <p:sldIdLst>
    <p:sldId id="611" r:id="rId8"/>
    <p:sldId id="5002" r:id="rId9"/>
    <p:sldId id="5003" r:id="rId10"/>
    <p:sldId id="2090650444" r:id="rId11"/>
    <p:sldId id="275" r:id="rId12"/>
    <p:sldId id="592" r:id="rId13"/>
    <p:sldId id="593" r:id="rId14"/>
    <p:sldId id="840" r:id="rId15"/>
    <p:sldId id="852" r:id="rId16"/>
    <p:sldId id="497" r:id="rId17"/>
    <p:sldId id="5023" r:id="rId18"/>
    <p:sldId id="596" r:id="rId19"/>
    <p:sldId id="475" r:id="rId20"/>
    <p:sldId id="616" r:id="rId21"/>
    <p:sldId id="2090650441" r:id="rId22"/>
    <p:sldId id="291" r:id="rId23"/>
    <p:sldId id="3736" r:id="rId24"/>
    <p:sldId id="289" r:id="rId25"/>
    <p:sldId id="3724" r:id="rId26"/>
    <p:sldId id="272" r:id="rId27"/>
    <p:sldId id="6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619"/>
    <a:srgbClr val="D27809"/>
    <a:srgbClr val="0D78C9"/>
    <a:srgbClr val="176DAD"/>
    <a:srgbClr val="024C84"/>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1" autoAdjust="0"/>
    <p:restoredTop sz="69366" autoAdjust="0"/>
  </p:normalViewPr>
  <p:slideViewPr>
    <p:cSldViewPr>
      <p:cViewPr varScale="1">
        <p:scale>
          <a:sx n="53" d="100"/>
          <a:sy n="53" d="100"/>
        </p:scale>
        <p:origin x="836" y="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9/29/2023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9/29/2023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54058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Example talking points:</a:t>
            </a:r>
          </a:p>
          <a:p>
            <a:pPr marL="291636" indent="-291636">
              <a:buFont typeface="Arial" panose="020B0604020202020204" pitchFamily="34" charset="0"/>
              <a:buChar char="•"/>
            </a:pPr>
            <a:r>
              <a:rPr lang="en-US">
                <a:latin typeface="Arial" pitchFamily="34" charset="0"/>
                <a:cs typeface="Arial" pitchFamily="34" charset="0"/>
              </a:rPr>
              <a:t>MATLAB is very flexible.</a:t>
            </a:r>
          </a:p>
          <a:p>
            <a:pPr marL="291636" indent="-291636">
              <a:buFont typeface="Arial" panose="020B0604020202020204" pitchFamily="34" charset="0"/>
              <a:buChar char="•"/>
            </a:pPr>
            <a:r>
              <a:rPr lang="en-US">
                <a:latin typeface="Arial" pitchFamily="34" charset="0"/>
                <a:cs typeface="Arial" pitchFamily="34" charset="0"/>
              </a:rPr>
              <a:t>You can call code written in other languages from within MATLAB</a:t>
            </a:r>
          </a:p>
          <a:p>
            <a:pPr marL="748836" lvl="1" indent="-291636">
              <a:buFont typeface="Arial" panose="020B0604020202020204" pitchFamily="34" charset="0"/>
              <a:buChar char="•"/>
            </a:pPr>
            <a:r>
              <a:rPr lang="en-US">
                <a:latin typeface="Arial" pitchFamily="34" charset="0"/>
                <a:cs typeface="Arial" pitchFamily="34" charset="0"/>
              </a:rPr>
              <a:t>The C++ interface was updated in R2019a – you can now call C++ libraries directly from MATLAB;</a:t>
            </a:r>
            <a:br>
              <a:rPr lang="en-US">
                <a:latin typeface="Arial" pitchFamily="34" charset="0"/>
                <a:cs typeface="Arial" pitchFamily="34" charset="0"/>
              </a:rPr>
            </a:br>
            <a:r>
              <a:rPr lang="en-US">
                <a:latin typeface="Arial" pitchFamily="34" charset="0"/>
                <a:cs typeface="Arial" pitchFamily="34" charset="0"/>
              </a:rPr>
              <a:t>and in 20b, </a:t>
            </a:r>
            <a:r>
              <a:rPr lang="en-US" sz="1200" b="0" i="0" kern="1200">
                <a:solidFill>
                  <a:schemeClr val="tx1"/>
                </a:solidFill>
                <a:effectLst/>
                <a:latin typeface="+mn-lt"/>
                <a:ea typeface="+mn-ea"/>
                <a:cs typeface="+mn-cs"/>
              </a:rPr>
              <a:t>you can build a MATLAB interface to a C++ library or algorithm from source files that contain complete implementations for the library.</a:t>
            </a:r>
          </a:p>
          <a:p>
            <a:pPr marL="1206036" lvl="2" indent="-291636">
              <a:buFont typeface="Arial" panose="020B0604020202020204" pitchFamily="34" charset="0"/>
              <a:buChar char="•"/>
            </a:pPr>
            <a:r>
              <a:rPr lang="en-US"/>
              <a:t>For R2021a, the C++ interface has added support for:</a:t>
            </a:r>
          </a:p>
          <a:p>
            <a:pPr marL="1663236" lvl="3" indent="-291636">
              <a:buFont typeface="Arial" panose="020B0604020202020204" pitchFamily="34" charset="0"/>
              <a:buChar char="•"/>
            </a:pPr>
            <a:r>
              <a:rPr lang="en-US"/>
              <a:t>Function pointers </a:t>
            </a:r>
          </a:p>
          <a:p>
            <a:pPr marL="1663236" lvl="3" indent="-291636">
              <a:buFont typeface="Arial" panose="020B0604020202020204" pitchFamily="34" charset="0"/>
              <a:buChar char="•"/>
            </a:pPr>
            <a:r>
              <a:rPr lang="en-US"/>
              <a:t>Function and member function templates </a:t>
            </a:r>
          </a:p>
          <a:p>
            <a:pPr marL="1663236" lvl="3" indent="-291636">
              <a:buFont typeface="Arial" panose="020B0604020202020204" pitchFamily="34" charset="0"/>
              <a:buChar char="•"/>
            </a:pPr>
            <a:r>
              <a:rPr lang="en-US"/>
              <a:t>void* as a new type</a:t>
            </a:r>
          </a:p>
          <a:p>
            <a:pPr marL="291636" marR="0" lvl="0" indent="-2916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Arial" pitchFamily="34" charset="0"/>
                <a:cs typeface="Arial" pitchFamily="34" charset="0"/>
              </a:rPr>
              <a:t>You can also call MATLAB from within other languages</a:t>
            </a:r>
          </a:p>
          <a:p>
            <a:pPr marL="291636" indent="-291636">
              <a:buFont typeface="Arial" panose="020B0604020202020204" pitchFamily="34" charset="0"/>
              <a:buChar char="•"/>
            </a:pPr>
            <a:endParaRPr lang="en-US">
              <a:latin typeface="Arial" pitchFamily="34" charset="0"/>
              <a:cs typeface="Arial" pitchFamily="34" charset="0"/>
            </a:endParaRPr>
          </a:p>
          <a:p>
            <a:pPr marL="291636" indent="-291636">
              <a:buFont typeface="Arial" panose="020B0604020202020204" pitchFamily="34" charset="0"/>
              <a:buChar char="•"/>
            </a:pPr>
            <a:r>
              <a:rPr lang="en-US">
                <a:latin typeface="Arial" pitchFamily="34" charset="0"/>
                <a:cs typeface="Arial" pitchFamily="34" charset="0"/>
              </a:rPr>
              <a:t>Active development on deeper support for other languages and easier data marshaling</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438341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have 3 things I would</a:t>
            </a:r>
            <a:r>
              <a:rPr lang="en-US" baseline="0" dirty="0"/>
              <a:t> like to accomplish.</a:t>
            </a:r>
          </a:p>
          <a:p>
            <a:endParaRPr lang="en-US" baseline="0" dirty="0"/>
          </a:p>
          <a:p>
            <a:pPr marL="228600" indent="-228600">
              <a:buAutoNum type="arabicPeriod"/>
            </a:pPr>
            <a:r>
              <a:rPr lang="en-US" baseline="0" dirty="0"/>
              <a:t>First, I’d like to introduce MATLAB from the lens of a programming language. While MATLAB is primarily known as a tool for engineers and scientists for solving technical problems, it is also a full programming language. To support the MATLAB language, it comes with various development tools to help users use the language to its fullest.</a:t>
            </a:r>
          </a:p>
          <a:p>
            <a:pPr marL="228600" indent="-228600">
              <a:buAutoNum type="arabicPeriod"/>
            </a:pPr>
            <a:r>
              <a:rPr lang="en-US" baseline="0" dirty="0"/>
              <a:t>Through a couple of examples, I’d like to show you how you can make use of these development tools to program effectively in MATLAB.</a:t>
            </a:r>
          </a:p>
          <a:p>
            <a:pPr marL="228600" indent="-228600">
              <a:buAutoNum type="arabicPeriod"/>
            </a:pPr>
            <a:r>
              <a:rPr lang="en-US" baseline="0" dirty="0"/>
              <a:t>Finally, I’d like to demonstrate the wide range of programming styles that MATLAB supports. You can quickly start programming interactively via the command line, start collecting commands together into scripts and functions, and even create full-fledged applications using object-oriented programming.</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43035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Arial" pitchFamily="34" charset="0"/>
              </a:rPr>
              <a:t>Point out that you won’t have time to cover everything – but they should always know that the release notes in the documentation provide details for everything.  And there are ways to filter the results down to something manageable, specifically by specifying:</a:t>
            </a:r>
          </a:p>
          <a:p>
            <a:pPr marL="174982" marR="0" lvl="0" indent="-1749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libri" panose="020F0502020204030204" pitchFamily="34" charset="0"/>
                <a:cs typeface="Arial" pitchFamily="34" charset="0"/>
              </a:rPr>
              <a:t>The documentation category</a:t>
            </a:r>
          </a:p>
          <a:p>
            <a:pPr marL="174982" indent="-174982">
              <a:buFont typeface="Arial" panose="020B0604020202020204" pitchFamily="34" charset="0"/>
              <a:buChar char="•"/>
            </a:pPr>
            <a:r>
              <a:rPr lang="en-US">
                <a:latin typeface="Calibri" panose="020F0502020204030204" pitchFamily="34" charset="0"/>
                <a:cs typeface="Arial" pitchFamily="34" charset="0"/>
              </a:rPr>
              <a:t>The release range of concern</a:t>
            </a:r>
          </a:p>
          <a:p>
            <a:pPr marL="174982" indent="-174982">
              <a:buFont typeface="Arial" panose="020B0604020202020204" pitchFamily="34" charset="0"/>
              <a:buChar char="•"/>
            </a:pPr>
            <a:r>
              <a:rPr lang="en-US">
                <a:latin typeface="Calibri" panose="020F0502020204030204" pitchFamily="34" charset="0"/>
                <a:cs typeface="Arial" pitchFamily="34" charset="0"/>
              </a:rPr>
              <a:t>And/or specific search terms</a:t>
            </a:r>
          </a:p>
          <a:p>
            <a:pPr marL="174982" indent="-174982">
              <a:buFont typeface="Arial" panose="020B0604020202020204" pitchFamily="34" charset="0"/>
              <a:buChar char="•"/>
            </a:pPr>
            <a:endParaRPr lang="en-US">
              <a:latin typeface="Calibri" panose="020F0502020204030204" pitchFamily="34" charset="0"/>
              <a:cs typeface="Arial" pitchFamily="34" charset="0"/>
            </a:endParaRPr>
          </a:p>
          <a:p>
            <a:r>
              <a:rPr lang="en-US">
                <a:latin typeface="Calibri" panose="020F0502020204030204" pitchFamily="34" charset="0"/>
                <a:cs typeface="Arial" pitchFamily="34" charset="0"/>
              </a:rPr>
              <a:t>Note that as long as they have internet access, this provides them with access to the release notes for all releases, even if they’re on an earlier release.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91668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MathWorks have engineers who:</a:t>
            </a:r>
          </a:p>
          <a:p>
            <a:pPr marL="233309" indent="-233309" defTabSz="933237">
              <a:buFont typeface="+mj-lt"/>
              <a:buAutoNum type="arabicPeriod"/>
              <a:defRPr/>
            </a:pPr>
            <a:r>
              <a:rPr lang="en-US"/>
              <a:t>Enable </a:t>
            </a:r>
            <a:r>
              <a:rPr lang="en-US" b="0"/>
              <a:t>you</a:t>
            </a:r>
            <a:r>
              <a:rPr lang="en-US" b="1"/>
              <a:t> </a:t>
            </a:r>
            <a:r>
              <a:rPr lang="en-US" b="0"/>
              <a:t>to</a:t>
            </a:r>
            <a:r>
              <a:rPr lang="en-US" b="1"/>
              <a:t> </a:t>
            </a:r>
            <a:r>
              <a:rPr lang="en-US"/>
              <a:t>easily onboard new hires from different industries or new college graduates</a:t>
            </a:r>
          </a:p>
          <a:p>
            <a:pPr marL="233309" indent="-233309">
              <a:buFont typeface="+mj-lt"/>
              <a:buAutoNum type="arabicPeriod"/>
            </a:pPr>
            <a:r>
              <a:rPr lang="en-US"/>
              <a:t>Provide hands on sessions to demonstrate a variety of technical concepts</a:t>
            </a:r>
          </a:p>
          <a:p>
            <a:pPr marL="233309" indent="-233309">
              <a:buFont typeface="+mj-lt"/>
              <a:buAutoNum type="arabicPeriod"/>
            </a:pPr>
            <a:r>
              <a:rPr lang="en-US"/>
              <a:t>Work with you and your data to guide you through how deep learning could unlock value within your organization</a:t>
            </a:r>
          </a:p>
          <a:p>
            <a:pPr marL="233309" marR="0" lvl="0" indent="-233309" algn="l" defTabSz="914400" rtl="0" eaLnBrk="1" fontAlgn="auto" latinLnBrk="0" hangingPunct="1">
              <a:lnSpc>
                <a:spcPct val="100000"/>
              </a:lnSpc>
              <a:spcBef>
                <a:spcPts val="0"/>
              </a:spcBef>
              <a:spcAft>
                <a:spcPts val="0"/>
              </a:spcAft>
              <a:buClrTx/>
              <a:buSzTx/>
              <a:buFont typeface="+mj-lt"/>
              <a:buAutoNum type="arabicPeriod"/>
              <a:tabLst/>
              <a:defRPr/>
            </a:pPr>
            <a:r>
              <a:rPr lang="en-AU"/>
              <a:t>Customize services based on your needs to optimize your investment and ensure your success</a:t>
            </a:r>
            <a:r>
              <a:rPr lang="en-US"/>
              <a:t>.</a:t>
            </a:r>
          </a:p>
          <a:p>
            <a:pPr marL="233309" indent="-233309" defTabSz="933237">
              <a:buFont typeface="+mj-lt"/>
              <a:buAutoNum type="arabicPeriod"/>
              <a:defRPr/>
            </a:pPr>
            <a:r>
              <a:rPr lang="en-US"/>
              <a:t>Take your critical feedback so they can provide you with the fastest, most productive engineering platform available </a:t>
            </a:r>
          </a:p>
          <a:p>
            <a:pPr marL="233309" indent="-233309" defTabSz="933237">
              <a:buFont typeface="+mj-lt"/>
              <a:buAutoNum type="arabicPeriod"/>
              <a:defRPr/>
            </a:pPr>
            <a:endParaRPr lang="en-US"/>
          </a:p>
          <a:p>
            <a:pPr defTabSz="933237">
              <a:defRPr/>
            </a:pPr>
            <a:r>
              <a:rPr lang="en-US"/>
              <a:t>Please let us know if you’re interested in engaging with us further on any of these options.</a:t>
            </a:r>
          </a:p>
          <a:p>
            <a:pPr marL="233309" indent="-233309">
              <a:buFont typeface="+mj-lt"/>
              <a:buAutoNum type="arabicPeriod"/>
            </a:pPr>
            <a:endParaRPr lang="en-US"/>
          </a:p>
          <a:p>
            <a:endParaRPr lang="en-AU"/>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14788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18</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normAutofit fontScale="92500"/>
          </a:bodyPr>
          <a:lstStyle/>
          <a:p>
            <a:pPr eaLnBrk="1" hangingPunct="1"/>
            <a:r>
              <a:rPr lang="en-US" b="1" dirty="0">
                <a:latin typeface="Times"/>
              </a:rPr>
              <a:t>Use</a:t>
            </a:r>
            <a:r>
              <a:rPr lang="en-US" dirty="0">
                <a:latin typeface="Times"/>
              </a:rPr>
              <a:t>: After any introductory MATLAB demo.</a:t>
            </a:r>
          </a:p>
          <a:p>
            <a:pPr eaLnBrk="1" hangingPunct="1"/>
            <a:endParaRPr lang="en-US" dirty="0">
              <a:latin typeface="Times"/>
            </a:endParaRPr>
          </a:p>
          <a:p>
            <a:pPr eaLnBrk="1" hangingPunct="1"/>
            <a:r>
              <a:rPr lang="en-US" b="1" dirty="0">
                <a:latin typeface="Times"/>
              </a:rPr>
              <a:t>Target audience</a:t>
            </a:r>
            <a:r>
              <a:rPr lang="en-US" dirty="0">
                <a:latin typeface="Times"/>
              </a:rPr>
              <a:t>: all new users (including those who “used MATLAB 14 years ago in grad school”). Emphasis on Excel users; data analysts (but still very useful for programmers/algorithm developers/</a:t>
            </a:r>
            <a:r>
              <a:rPr lang="en-US" dirty="0" err="1">
                <a:latin typeface="Times"/>
              </a:rPr>
              <a:t>modellers</a:t>
            </a:r>
            <a:r>
              <a:rPr lang="en-US" dirty="0">
                <a:latin typeface="Times"/>
              </a:rPr>
              <a:t>). Useful for CDA people who need MATLAB basis, but is probably more than they need; commonly trimmed and combined with Simulink to make a custom onsite training.</a:t>
            </a:r>
          </a:p>
          <a:p>
            <a:pPr eaLnBrk="1" hangingPunct="1"/>
            <a:endParaRPr lang="en-US" dirty="0">
              <a:latin typeface="Times"/>
            </a:endParaRPr>
          </a:p>
          <a:p>
            <a:pPr eaLnBrk="1" hangingPunct="1"/>
            <a:r>
              <a:rPr lang="en-US" b="1" dirty="0">
                <a:latin typeface="Times"/>
              </a:rPr>
              <a:t>What is in</a:t>
            </a:r>
            <a:r>
              <a:rPr lang="en-US" dirty="0">
                <a:latin typeface="Times"/>
              </a:rPr>
              <a:t>: Basics of MATLAB environment and language. Scripts &amp; functions. Logic. Basic data analysis workflow (import, preprocess, compute &amp; visualize).</a:t>
            </a:r>
          </a:p>
          <a:p>
            <a:pPr eaLnBrk="1" hangingPunct="1"/>
            <a:endParaRPr lang="en-US" dirty="0">
              <a:latin typeface="Times"/>
            </a:endParaRPr>
          </a:p>
          <a:p>
            <a:r>
              <a:rPr lang="en-US" b="1" dirty="0">
                <a:latin typeface="Times"/>
              </a:rPr>
              <a:t>What is not</a:t>
            </a:r>
            <a:r>
              <a:rPr lang="en-US" dirty="0">
                <a:latin typeface="Times"/>
              </a:rPr>
              <a:t>: sophisticated import (</a:t>
            </a:r>
            <a:r>
              <a:rPr lang="en-US" dirty="0" err="1">
                <a:latin typeface="Times"/>
              </a:rPr>
              <a:t>textscan</a:t>
            </a:r>
            <a:r>
              <a:rPr lang="en-US" dirty="0">
                <a:latin typeface="Times"/>
              </a:rPr>
              <a:t>), customized graphics [see MATLAB for Data Processing and Visualization]; serious programming stuff [see MATLAB Programming Techniques]; any applications with other toolboxes [see a bunch of other courses]; application building [see Building Interactive Applications with MATLAB for interface stuff and basic standalone deployment], deployment, code gen, or interfacing with other languages [see a bunch of other courses].</a:t>
            </a:r>
          </a:p>
          <a:p>
            <a:endParaRPr lang="en-US" dirty="0">
              <a:latin typeface="Times"/>
            </a:endParaRPr>
          </a:p>
          <a:p>
            <a:r>
              <a:rPr lang="en-US" b="1" dirty="0">
                <a:latin typeface="Times"/>
              </a:rPr>
              <a:t>Prerequisites/level</a:t>
            </a:r>
            <a:r>
              <a:rPr lang="en-US" dirty="0">
                <a:latin typeface="Times"/>
              </a:rPr>
              <a:t>: Beginner level. No </a:t>
            </a:r>
            <a:r>
              <a:rPr lang="en-US" dirty="0" err="1">
                <a:latin typeface="Times"/>
              </a:rPr>
              <a:t>prereqs</a:t>
            </a:r>
            <a:r>
              <a:rPr lang="en-US" dirty="0">
                <a:latin typeface="Times"/>
              </a:rPr>
              <a:t>.</a:t>
            </a:r>
          </a:p>
          <a:p>
            <a:endParaRPr lang="en-US" dirty="0">
              <a:latin typeface="Times"/>
            </a:endParaRPr>
          </a:p>
          <a:p>
            <a:r>
              <a:rPr lang="en-US" b="1" dirty="0">
                <a:latin typeface="Times"/>
              </a:rPr>
              <a:t>Course details</a:t>
            </a:r>
            <a:r>
              <a:rPr lang="en-US" dirty="0">
                <a:latin typeface="Times"/>
              </a:rPr>
              <a:t>: 3 days. Public or onsite. In person, online live, online self-paced.</a:t>
            </a:r>
          </a:p>
          <a:p>
            <a:endParaRPr lang="en-US" dirty="0">
              <a:latin typeface="Times"/>
            </a:endParaRPr>
          </a:p>
          <a:p>
            <a:r>
              <a:rPr lang="en-US" b="1" dirty="0">
                <a:latin typeface="Times"/>
              </a:rPr>
              <a:t>Note</a:t>
            </a:r>
            <a:r>
              <a:rPr lang="en-US" dirty="0">
                <a:latin typeface="Times"/>
              </a:rPr>
              <a:t>: There are also automotive- and aerospace-specific variants. (Same concepts but different exercises [don’t need to reveal that to customers]) Can use this to persuade the obstinate.</a:t>
            </a:r>
          </a:p>
          <a:p>
            <a:pPr eaLnBrk="1" hangingPunct="1"/>
            <a:endParaRPr lang="en-US" dirty="0">
              <a:latin typeface="Times"/>
            </a:endParaRPr>
          </a:p>
          <a:p>
            <a:pPr eaLnBrk="1" hangingPunct="1"/>
            <a:endParaRPr lang="en-US" dirty="0">
              <a:latin typeface="Times"/>
            </a:endParaRPr>
          </a:p>
        </p:txBody>
      </p:sp>
    </p:spTree>
    <p:extLst>
      <p:ext uri="{BB962C8B-B14F-4D97-AF65-F5344CB8AC3E}">
        <p14:creationId xmlns:p14="http://schemas.microsoft.com/office/powerpoint/2010/main" val="2699432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21</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267915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423669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5</a:t>
            </a:fld>
            <a:endParaRPr lang="en-US">
              <a:latin typeface="Arial" pitchFamily="34" charset="0"/>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379049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7</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173936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Detects data types automatically – gives you a preview, with options to modify</a:t>
            </a:r>
          </a:p>
          <a:p>
            <a:pPr lvl="1"/>
            <a:r>
              <a:rPr lang="en-US"/>
              <a:t>This can tee up “</a:t>
            </a:r>
            <a:r>
              <a:rPr lang="en-US" err="1"/>
              <a:t>detectImportOptions</a:t>
            </a:r>
            <a:r>
              <a:rPr lang="en-US"/>
              <a:t>”</a:t>
            </a:r>
          </a:p>
          <a:p>
            <a:pPr lvl="2"/>
            <a:r>
              <a:rPr lang="en-US"/>
              <a:t>It’s for more explicit control</a:t>
            </a:r>
          </a:p>
          <a:p>
            <a:pPr lvl="2"/>
            <a:r>
              <a:rPr lang="en-US"/>
              <a:t>Then you can use those options with datastores</a:t>
            </a:r>
          </a:p>
          <a:p>
            <a:pPr lvl="2"/>
            <a:r>
              <a:rPr lang="en-US"/>
              <a:t>Import tool runs that function, and returns an object (e.g., </a:t>
            </a:r>
            <a:r>
              <a:rPr lang="en-US" err="1"/>
              <a:t>spreadsheetImportOption</a:t>
            </a:r>
            <a:r>
              <a:rPr lang="en-US"/>
              <a:t> object)</a:t>
            </a:r>
          </a:p>
          <a:p>
            <a:r>
              <a:rPr lang="en-US"/>
              <a:t>Generates code for you</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29164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000"/>
              <a:t>Starting in R2019a, you can use projects in MATLAB to organize, manage, and share your code.  This functionality is just like Simulink projects.</a:t>
            </a:r>
          </a:p>
          <a:p>
            <a:endParaRPr lang="en-US" sz="2000"/>
          </a:p>
          <a:p>
            <a:pPr marL="342900" indent="-342900">
              <a:buFontTx/>
              <a:buChar char="-"/>
            </a:pPr>
            <a:r>
              <a:rPr lang="en-US" sz="2000"/>
              <a:t>Configure your environment</a:t>
            </a:r>
          </a:p>
          <a:p>
            <a:pPr marL="800100" lvl="1" indent="-342900">
              <a:buFontTx/>
              <a:buChar char="-"/>
            </a:pPr>
            <a:r>
              <a:rPr lang="en-US" sz="1800"/>
              <a:t>Set and manage project paths across teams</a:t>
            </a:r>
          </a:p>
          <a:p>
            <a:pPr marL="800100" lvl="1" indent="-342900">
              <a:buFontTx/>
              <a:buChar char="-"/>
            </a:pPr>
            <a:r>
              <a:rPr lang="en-US" sz="1800"/>
              <a:t>Automate tasks (like startup/shutdown scripts), processes, and file management</a:t>
            </a:r>
          </a:p>
          <a:p>
            <a:pPr lvl="2"/>
            <a:endParaRPr lang="en-US" sz="1200"/>
          </a:p>
          <a:p>
            <a:pPr marL="342900" indent="-342900">
              <a:buFontTx/>
              <a:buChar char="-"/>
            </a:pPr>
            <a:r>
              <a:rPr lang="en-US" sz="2000"/>
              <a:t>Analyze dependencies and the impact of file changes</a:t>
            </a:r>
          </a:p>
          <a:p>
            <a:pPr marL="342900" indent="-342900">
              <a:buFontTx/>
              <a:buChar char="-"/>
            </a:pPr>
            <a:endParaRPr lang="en-US" sz="2000"/>
          </a:p>
          <a:p>
            <a:pPr marL="342900" indent="-342900">
              <a:buFontTx/>
              <a:buChar char="-"/>
            </a:pPr>
            <a:r>
              <a:rPr lang="en-US" sz="1400"/>
              <a:t>Track and control changes using built-in integration with Git and</a:t>
            </a:r>
            <a:br>
              <a:rPr lang="en-US" sz="1400"/>
            </a:br>
            <a:r>
              <a:rPr lang="en-US" sz="1400"/>
              <a:t>Subversion (SVN), or use external source control tools</a:t>
            </a:r>
          </a:p>
          <a:p>
            <a:pPr marL="342900" indent="-342900">
              <a:buFontTx/>
              <a:buChar char="-"/>
            </a:pPr>
            <a:endParaRPr lang="en-US" sz="1400"/>
          </a:p>
          <a:p>
            <a:pPr marL="342900" indent="-342900">
              <a:buFontTx/>
              <a:buChar char="-"/>
            </a:pPr>
            <a:r>
              <a:rPr lang="en-US" sz="2000"/>
              <a:t>Package and share projects with others</a:t>
            </a:r>
          </a:p>
          <a:p>
            <a:pPr lvl="2"/>
            <a:endParaRPr lang="en-US" sz="1200"/>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73585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33237">
              <a:defRPr/>
            </a:pPr>
            <a:r>
              <a:rPr lang="en-US"/>
              <a:t>Use this slide to introduce/define the Live Editor; explain that it was first introduced in R2016a, and we have been actively investing in it, with updates each release since.</a:t>
            </a:r>
          </a:p>
          <a:p>
            <a:pPr defTabSz="933237">
              <a:defRPr/>
            </a:pPr>
            <a:endParaRPr lang="en-US"/>
          </a:p>
          <a:p>
            <a:pPr defTabSz="933237">
              <a:defRPr/>
            </a:pPr>
            <a:r>
              <a:rPr lang="en-US"/>
              <a:t>DEMO:  Show the Calculus</a:t>
            </a:r>
            <a:r>
              <a:rPr lang="en-US" baseline="0"/>
              <a:t> demo, or a Live Script of your choice.</a:t>
            </a:r>
          </a:p>
          <a:p>
            <a:pPr defTabSz="933237">
              <a:defRPr/>
            </a:pPr>
            <a:endParaRPr lang="en-US" baseline="0"/>
          </a:p>
          <a:p>
            <a:pPr defTabSz="933237">
              <a:defRPr/>
            </a:pPr>
            <a:r>
              <a:rPr lang="en-US" baseline="0"/>
              <a:t>Key new features by release are included here:</a:t>
            </a:r>
          </a:p>
          <a:p>
            <a:pPr marL="0" indent="0" defTabSz="933237">
              <a:buFont typeface="Arial" panose="020B0604020202020204" pitchFamily="34" charset="0"/>
              <a:buNone/>
              <a:defRPr/>
            </a:pPr>
            <a:r>
              <a:rPr lang="en-US" b="1" baseline="0">
                <a:solidFill>
                  <a:srgbClr val="FF0000"/>
                </a:solidFill>
              </a:rPr>
              <a:t>21a</a:t>
            </a:r>
          </a:p>
          <a:p>
            <a:pPr marL="171450" indent="-171450" defTabSz="933237">
              <a:buFont typeface="Arial" panose="020B0604020202020204" pitchFamily="34" charset="0"/>
              <a:buChar char="•"/>
              <a:defRPr/>
            </a:pPr>
            <a:r>
              <a:rPr lang="en-US" b="0" baseline="0">
                <a:solidFill>
                  <a:srgbClr val="FF0000"/>
                </a:solidFill>
              </a:rPr>
              <a:t>Create dynamic controls in live scripts by linking variables to drop-down items and slider values</a:t>
            </a:r>
          </a:p>
          <a:p>
            <a:pPr marL="171450" indent="-171450" defTabSz="933237">
              <a:buFont typeface="Arial" panose="020B0604020202020204" pitchFamily="34" charset="0"/>
              <a:buChar char="•"/>
              <a:defRPr/>
            </a:pPr>
            <a:r>
              <a:rPr lang="en-US" b="0" baseline="0">
                <a:solidFill>
                  <a:srgbClr val="FF0000"/>
                </a:solidFill>
              </a:rPr>
              <a:t>Change the name, style, size, and color of fonts programmatically using settings</a:t>
            </a:r>
          </a:p>
          <a:p>
            <a:pPr marL="171450" indent="-171450" defTabSz="933237">
              <a:buFont typeface="Arial" panose="020B0604020202020204" pitchFamily="34" charset="0"/>
              <a:buChar char="•"/>
              <a:defRPr/>
            </a:pPr>
            <a:r>
              <a:rPr lang="en-US" b="0" baseline="0">
                <a:solidFill>
                  <a:srgbClr val="FF0000"/>
                </a:solidFill>
              </a:rPr>
              <a:t>Navigate quickly between lines with bookmarks</a:t>
            </a:r>
          </a:p>
          <a:p>
            <a:pPr marL="171450" indent="-171450" defTabSz="933237">
              <a:buFont typeface="Arial" panose="020B0604020202020204" pitchFamily="34" charset="0"/>
              <a:buChar char="•"/>
              <a:defRPr/>
            </a:pPr>
            <a:r>
              <a:rPr lang="en-US" b="0" baseline="0">
                <a:solidFill>
                  <a:srgbClr val="FF0000"/>
                </a:solidFill>
              </a:rPr>
              <a:t>Live Editor Animation Playback Controls: Interactive interface to control animations</a:t>
            </a:r>
          </a:p>
          <a:p>
            <a:pPr marL="171450" indent="-171450" defTabSz="933237">
              <a:buFont typeface="Arial" panose="020B0604020202020204" pitchFamily="34" charset="0"/>
              <a:buChar char="•"/>
              <a:defRPr/>
            </a:pPr>
            <a:r>
              <a:rPr lang="en-US" b="0" baseline="0">
                <a:solidFill>
                  <a:srgbClr val="FF0000"/>
                </a:solidFill>
              </a:rPr>
              <a:t>Live Editor Performance: Improved performance when saving large live scripts or functions</a:t>
            </a:r>
          </a:p>
          <a:p>
            <a:pPr marL="0" indent="0" defTabSz="933237">
              <a:buFont typeface="Arial" panose="020B0604020202020204" pitchFamily="34" charset="0"/>
              <a:buNone/>
              <a:defRPr/>
            </a:pPr>
            <a:r>
              <a:rPr lang="en-US" b="1" baseline="0">
                <a:solidFill>
                  <a:srgbClr val="FF0000"/>
                </a:solidFill>
              </a:rPr>
              <a:t>20b</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Create, edit, and run live scripts in MATLAB Mobile on iPhone and iPad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Use a live script hyperlink to open another live script</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Batch export all live scripts and live functions in a folder to PDF, HTML, LaTeX, or Word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Specify the size of images and add alt text for use with screen readers</a:t>
            </a:r>
            <a:r>
              <a:rPr lang="en-US"/>
              <a:t> </a:t>
            </a:r>
            <a:endParaRPr lang="en-US" b="1" baseline="0">
              <a:solidFill>
                <a:srgbClr val="FF0000"/>
              </a:solidFill>
            </a:endParaRPr>
          </a:p>
          <a:p>
            <a:pPr marL="0" indent="0" defTabSz="933237">
              <a:buFont typeface="Arial" panose="020B0604020202020204" pitchFamily="34" charset="0"/>
              <a:buNone/>
              <a:defRPr/>
            </a:pPr>
            <a:r>
              <a:rPr lang="en-US" b="1" baseline="0">
                <a:solidFill>
                  <a:srgbClr val="FF0000"/>
                </a:solidFill>
              </a:rPr>
              <a:t>20a</a:t>
            </a:r>
          </a:p>
          <a:p>
            <a:pPr marL="171450" indent="-171450" defTabSz="933237">
              <a:buFont typeface="Arial" panose="020B0604020202020204" pitchFamily="34" charset="0"/>
              <a:buChar char="•"/>
              <a:defRPr/>
            </a:pPr>
            <a:r>
              <a:rPr lang="en-US" b="1" baseline="0">
                <a:solidFill>
                  <a:srgbClr val="FF0000"/>
                </a:solidFill>
              </a:rPr>
              <a:t>There is improved performance when running loops and animating plots in live scripts</a:t>
            </a:r>
          </a:p>
          <a:p>
            <a:pPr marL="171450" indent="-171450" defTabSz="933237">
              <a:buFont typeface="Arial" panose="020B0604020202020204" pitchFamily="34" charset="0"/>
              <a:buChar char="•"/>
              <a:defRPr/>
            </a:pPr>
            <a:r>
              <a:rPr lang="en-US" b="1" baseline="0">
                <a:solidFill>
                  <a:srgbClr val="FF0000"/>
                </a:solidFill>
              </a:rPr>
              <a:t>Additionally, the overall stability is improved for long-running sessions</a:t>
            </a:r>
          </a:p>
          <a:p>
            <a:pPr marL="0" indent="0" defTabSz="933237">
              <a:buFont typeface="Arial" panose="020B0604020202020204" pitchFamily="34" charset="0"/>
              <a:buNone/>
              <a:defRPr/>
            </a:pPr>
            <a:r>
              <a:rPr lang="en-US" b="1" baseline="0">
                <a:solidFill>
                  <a:srgbClr val="FF0000"/>
                </a:solidFill>
              </a:rPr>
              <a:t>19b</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Live Editor Tasks are apps that can be included in scripts; use them to interactively explore parameters and options, preview results based on those parameters and options, and  automatically generate the corresponding MATLAB code.  19b focus is primarily on preprocessing tasks in MATLAB, but there are also a few in the controls area.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Animate plots option no longer requires environment variable setting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Customize figure format as well as document paper size, orientation, and margins when exporting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Add Chinese, Japanese, and Korean characters on Windows and macOS Platforms</a:t>
            </a:r>
          </a:p>
          <a:p>
            <a:pPr marL="0" indent="0" defTabSz="933237">
              <a:buFont typeface="Arial" panose="020B0604020202020204" pitchFamily="34" charset="0"/>
              <a:buNone/>
              <a:defRPr/>
            </a:pPr>
            <a:r>
              <a:rPr lang="en-US" baseline="0"/>
              <a:t>19a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Interactive controls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3 new ones – check boxes, edit fields, and buttons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specify what code gets run when a control value changes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hide code when sharing and exporting live scripts with interactive controls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Save as Microsoft Word documents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Enable animations in plots</a:t>
            </a:r>
          </a:p>
          <a:p>
            <a:pPr defTabSz="933237">
              <a:defRPr/>
            </a:pPr>
            <a:r>
              <a:rPr lang="en-US" baseline="0"/>
              <a:t>18b</a:t>
            </a:r>
          </a:p>
          <a:p>
            <a:pPr marL="174982" indent="-174982" defTabSz="933237">
              <a:buFont typeface="Arial" panose="020B0604020202020204" pitchFamily="34" charset="0"/>
              <a:buChar char="•"/>
              <a:defRPr/>
            </a:pPr>
            <a:r>
              <a:rPr lang="en-US" baseline="0"/>
              <a:t>Use additional subheading styles (Heading 2, Heading 3)</a:t>
            </a:r>
          </a:p>
          <a:p>
            <a:pPr marL="174982" indent="-174982" defTabSz="933237">
              <a:buFont typeface="Arial" panose="020B0604020202020204" pitchFamily="34" charset="0"/>
              <a:buChar char="•"/>
              <a:defRPr/>
            </a:pPr>
            <a:r>
              <a:rPr lang="en-US" baseline="0"/>
              <a:t>Add internal hyperlinks to navigate within a live script</a:t>
            </a:r>
          </a:p>
          <a:p>
            <a:pPr marL="174982" indent="-174982" defTabSz="933237">
              <a:buFont typeface="Arial" panose="020B0604020202020204" pitchFamily="34" charset="0"/>
              <a:buChar char="•"/>
              <a:defRPr/>
            </a:pPr>
            <a:r>
              <a:rPr lang="en-US" baseline="0"/>
              <a:t>Filter table output interactively – then automatically generate MATLAB code to update the script</a:t>
            </a:r>
          </a:p>
          <a:p>
            <a:pPr defTabSz="933237">
              <a:defRPr/>
            </a:pPr>
            <a:r>
              <a:rPr lang="en-US" baseline="0"/>
              <a:t>18a</a:t>
            </a:r>
          </a:p>
          <a:p>
            <a:pPr marL="174982" indent="-174982" defTabSz="933237">
              <a:buFont typeface="Arial" panose="020B0604020202020204" pitchFamily="34" charset="0"/>
              <a:buChar char="•"/>
              <a:defRPr/>
            </a:pPr>
            <a:r>
              <a:rPr lang="en-US" baseline="0"/>
              <a:t>Debug functions and scripts</a:t>
            </a:r>
          </a:p>
          <a:p>
            <a:pPr marL="174982" indent="-174982" defTabSz="933237">
              <a:buFont typeface="Arial" panose="020B0604020202020204" pitchFamily="34" charset="0"/>
              <a:buChar char="•"/>
              <a:defRPr/>
            </a:pPr>
            <a:r>
              <a:rPr lang="en-US" baseline="0"/>
              <a:t>Use interactive controls to modify values in a script</a:t>
            </a:r>
          </a:p>
          <a:p>
            <a:pPr defTabSz="933237">
              <a:defRPr/>
            </a:pPr>
            <a:r>
              <a:rPr lang="en-US" baseline="0"/>
              <a:t>17b</a:t>
            </a:r>
          </a:p>
          <a:p>
            <a:pPr marL="174982" indent="-174982" defTabSz="933237">
              <a:buFont typeface="Arial" panose="020B0604020202020204" pitchFamily="34" charset="0"/>
              <a:buChar char="•"/>
              <a:defRPr/>
            </a:pPr>
            <a:r>
              <a:rPr lang="en-US" baseline="0"/>
              <a:t>Context-aware coding guides</a:t>
            </a:r>
          </a:p>
          <a:p>
            <a:pPr marL="174982" indent="-174982" defTabSz="933237">
              <a:buFont typeface="Arial" panose="020B0604020202020204" pitchFamily="34" charset="0"/>
              <a:buChar char="•"/>
              <a:defRPr/>
            </a:pPr>
            <a:r>
              <a:rPr lang="en-US" baseline="0"/>
              <a:t>Save directly to PDF, HTML, and LaTeX</a:t>
            </a:r>
          </a:p>
          <a:p>
            <a:pPr marL="0" indent="0" defTabSz="933237">
              <a:buFont typeface="Arial" panose="020B0604020202020204" pitchFamily="34" charset="0"/>
              <a:buNone/>
              <a:defRPr/>
            </a:pPr>
            <a:endParaRPr lang="en-US" baseline="0"/>
          </a:p>
          <a:p>
            <a:pPr marL="0" indent="0" defTabSz="933237">
              <a:buFont typeface="Arial" panose="020B0604020202020204" pitchFamily="34" charset="0"/>
              <a:buNone/>
              <a:defRPr/>
            </a:pPr>
            <a:endParaRPr lang="en-US"/>
          </a:p>
        </p:txBody>
      </p:sp>
      <p:sp>
        <p:nvSpPr>
          <p:cNvPr id="4" name="Slide Number Placeholder 3"/>
          <p:cNvSpPr>
            <a:spLocks noGrp="1"/>
          </p:cNvSpPr>
          <p:nvPr>
            <p:ph type="sldNum" sz="quarter" idx="10"/>
          </p:nvPr>
        </p:nvSpPr>
        <p:spPr/>
        <p:txBody>
          <a:bodyPr/>
          <a:lstStyle/>
          <a:p>
            <a:pPr defTabSz="933237">
              <a:defRPr/>
            </a:pPr>
            <a:fld id="{AD73B8C3-A209-4A55-9261-22C2A02B3159}" type="slidenum">
              <a:rPr lang="en-US">
                <a:solidFill>
                  <a:prstClr val="black"/>
                </a:solidFill>
                <a:latin typeface="Calibri"/>
              </a:rPr>
              <a:pPr defTabSz="933237">
                <a:defRPr/>
              </a:pPr>
              <a:t>10</a:t>
            </a:fld>
            <a:endParaRPr lang="en-US">
              <a:solidFill>
                <a:prstClr val="black"/>
              </a:solidFill>
              <a:latin typeface="Calibri"/>
            </a:endParaRPr>
          </a:p>
        </p:txBody>
      </p:sp>
    </p:spTree>
    <p:extLst>
      <p:ext uri="{BB962C8B-B14F-4D97-AF65-F5344CB8AC3E}">
        <p14:creationId xmlns:p14="http://schemas.microsoft.com/office/powerpoint/2010/main" val="327329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a:solidFill>
                  <a:schemeClr val="tx1"/>
                </a:solidFill>
              </a:rPr>
              <a:t>Share results of MATLAB analysis</a:t>
            </a:r>
            <a:endParaRPr lang="en-US" sz="1200" b="1" i="1"/>
          </a:p>
          <a:p>
            <a:endParaRPr lang="en-US" sz="1200" b="1" i="1"/>
          </a:p>
          <a:p>
            <a:r>
              <a:rPr lang="en-US" sz="1200" b="1" i="1"/>
              <a:t>- </a:t>
            </a:r>
            <a:r>
              <a:rPr lang="en-US" sz="1200"/>
              <a:t>Divide code into sections that can be executed independently, and </a:t>
            </a:r>
            <a:endParaRPr lang="en-US" sz="1000"/>
          </a:p>
          <a:p>
            <a:pPr marL="0" indent="0">
              <a:buFont typeface="Wingdings" panose="05000000000000000000" pitchFamily="2" charset="2"/>
              <a:buNone/>
            </a:pPr>
            <a:r>
              <a:rPr lang="en-US" sz="1200"/>
              <a:t>- View output next to the code that generated it</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1"/>
              <a:t>(click)</a:t>
            </a:r>
            <a:endParaRPr lang="en-US" sz="1050"/>
          </a:p>
          <a:p>
            <a:pPr marL="0" indent="0">
              <a:buFont typeface="Wingdings" panose="05000000000000000000" pitchFamily="2" charset="2"/>
              <a:buNone/>
            </a:pPr>
            <a:r>
              <a:rPr lang="en-US" sz="1200"/>
              <a:t>- Add rich text formatting, equations, images, and hyperlinks</a:t>
            </a:r>
          </a:p>
          <a:p>
            <a:pPr marL="0" indent="0">
              <a:buFont typeface="Wingdings" panose="05000000000000000000" pitchFamily="2" charset="2"/>
              <a:buNone/>
            </a:pPr>
            <a:r>
              <a:rPr lang="en-US" sz="1200"/>
              <a:t>- NOTE – in 20b, you can hyperlink to another live script.  This is great for AE demonstrations, as well as for presenting and teaching use cases</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Enable animations in plots</a:t>
            </a:r>
          </a:p>
          <a:p>
            <a:pPr marL="171450" indent="-171450">
              <a:buFontTx/>
              <a:buChar char="-"/>
            </a:pPr>
            <a:r>
              <a:rPr lang="en-US" sz="1050" b="1" i="1"/>
              <a:t>[NOTE – this required an environment variable to be set in 19a; this requirement is removed in 19b]</a:t>
            </a:r>
          </a:p>
          <a:p>
            <a:pPr marL="171450" indent="-171450">
              <a:buFontTx/>
              <a:buChar char="-"/>
            </a:pPr>
            <a:r>
              <a:rPr lang="en-US" sz="800" b="0" i="0"/>
              <a:t>NOTE – in 21a, </a:t>
            </a:r>
            <a:r>
              <a:rPr lang="en-US" sz="1050" b="0" i="0">
                <a:solidFill>
                  <a:srgbClr val="404040"/>
                </a:solidFill>
                <a:effectLst/>
                <a:latin typeface="Arial" panose="020B0604020202020204" pitchFamily="34" charset="0"/>
              </a:rPr>
              <a:t>playback controls appear within the figure window after an animation is done playing.  This works for animations covered on this page – except for those related to the movie function</a:t>
            </a:r>
          </a:p>
          <a:p>
            <a:pPr marL="628650" lvl="1" indent="-171450">
              <a:buFontTx/>
              <a:buChar char="-"/>
            </a:pPr>
            <a:r>
              <a:rPr lang="en-US" sz="800" b="0" i="0">
                <a:solidFill>
                  <a:srgbClr val="404040"/>
                </a:solidFill>
                <a:effectLst/>
                <a:latin typeface="Arial" panose="020B0604020202020204" pitchFamily="34" charset="0"/>
              </a:rPr>
              <a:t>https://www.mathworks.com/help/releases/R2021a/matlab/animation-1.html</a:t>
            </a:r>
          </a:p>
          <a:p>
            <a:pPr marL="628650" lvl="1" indent="-171450">
              <a:buFontTx/>
              <a:buChar char="-"/>
            </a:pPr>
            <a:r>
              <a:rPr lang="en-US" sz="800" b="0" i="0">
                <a:solidFill>
                  <a:srgbClr val="404040"/>
                </a:solidFill>
                <a:effectLst/>
                <a:latin typeface="Arial" panose="020B0604020202020204" pitchFamily="34" charset="0"/>
              </a:rPr>
              <a:t>21b adds the ability to export animations to movies or animated GIFs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1" i="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Starting in 21a, you can programmatically control the name, style, size, and color of fonts using settings</a:t>
            </a:r>
          </a:p>
          <a:p>
            <a:pPr marL="0" indent="0">
              <a:buFont typeface="Wingdings" panose="05000000000000000000" pitchFamily="2" charset="2"/>
              <a:buNone/>
            </a:pPr>
            <a:endParaRPr lang="en-US" sz="1050" b="1" i="1"/>
          </a:p>
          <a:p>
            <a:pPr marL="0" indent="0">
              <a:buFont typeface="Wingdings" panose="05000000000000000000" pitchFamily="2" charset="2"/>
              <a:buNone/>
            </a:pPr>
            <a:r>
              <a:rPr lang="en-US" sz="1050" b="1" i="1"/>
              <a:t>(click)</a:t>
            </a:r>
            <a:endParaRPr lang="en-US" sz="1050"/>
          </a:p>
          <a:p>
            <a:pPr marL="0" indent="0">
              <a:buFont typeface="Wingdings" panose="05000000000000000000" pitchFamily="2" charset="2"/>
              <a:buNone/>
            </a:pPr>
            <a:r>
              <a:rPr lang="en-US" sz="1200"/>
              <a:t>- Save directly to PDF, HTML, Word, and LaTeX</a:t>
            </a:r>
            <a:br>
              <a:rPr lang="en-US" sz="1200"/>
            </a:br>
            <a:r>
              <a:rPr lang="en-US" sz="1200"/>
              <a:t>  </a:t>
            </a:r>
            <a:r>
              <a:rPr lang="en-US" sz="1200" b="1" i="1"/>
              <a:t>(click) </a:t>
            </a:r>
            <a:r>
              <a:rPr lang="en-US" sz="1200" b="0" i="0"/>
              <a:t>- H</a:t>
            </a:r>
            <a:r>
              <a:rPr lang="en-US" sz="1200"/>
              <a:t>ere’s an example Word document generated from a live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 NOTE – in 20b, you can batch export all live scripts and live functions in a folder to PDF, HTML, LaTeX, or Word</a:t>
            </a:r>
          </a:p>
          <a:p>
            <a:endParaRPr lang="en-US"/>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i="1"/>
              <a:t>(click)</a:t>
            </a:r>
          </a:p>
          <a:p>
            <a:pPr marL="171450" indent="-171450">
              <a:buFontTx/>
              <a:buChar char="-"/>
            </a:pPr>
            <a:r>
              <a:rPr lang="en-US" sz="1200"/>
              <a:t>This combination of code, together with the corresponding output and formatted text results in an executable notebook.</a:t>
            </a:r>
          </a:p>
          <a:p>
            <a:pPr marL="0" indent="0">
              <a:buFont typeface="Wingdings" panose="05000000000000000000" pitchFamily="2" charset="2"/>
              <a:buNone/>
            </a:pPr>
            <a:endParaRPr lang="en-US" sz="1200" b="1" i="1"/>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07879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12</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499546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1">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C64F69E9-B95C-4980-87C1-F8AC96BD0B12}"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11582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11498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5105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770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Row Title and Left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1" y="0"/>
            <a:ext cx="12205393" cy="954107"/>
          </a:xfrm>
          <a:prstGeom prst="rect">
            <a:avLst/>
          </a:prstGeom>
          <a:solidFill>
            <a:srgbClr val="077BC1"/>
          </a:solidFill>
        </p:spPr>
        <p:txBody>
          <a:bodyPr vert="horz" lIns="91440" tIns="45720" rIns="91440" bIns="45720" rtlCol="0" anchor="t" anchorCtr="0">
            <a:spAutoFit/>
          </a:bodyPr>
          <a:lstStyle>
            <a:lvl1pPr>
              <a:defRPr lang="en-US" dirty="0"/>
            </a:lvl1pPr>
          </a:lstStyle>
          <a:p>
            <a:pPr lvl="0"/>
            <a:r>
              <a:rPr lang="en-US" dirty="0"/>
              <a:t>Click to edit Master title style</a:t>
            </a:r>
            <a:br>
              <a:rPr lang="en-US" dirty="0"/>
            </a:br>
            <a:endParaRPr lang="en-US" dirty="0"/>
          </a:p>
        </p:txBody>
      </p:sp>
      <p:sp>
        <p:nvSpPr>
          <p:cNvPr id="4" name="Content Placeholder 2"/>
          <p:cNvSpPr>
            <a:spLocks noGrp="1"/>
          </p:cNvSpPr>
          <p:nvPr>
            <p:ph idx="1"/>
          </p:nvPr>
        </p:nvSpPr>
        <p:spPr>
          <a:xfrm>
            <a:off x="304800" y="1143000"/>
            <a:ext cx="5105400" cy="55626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601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5"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428659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Playing Field Looks Like Now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Competition has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we’ve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Gap Analysis</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What’s around the corner</a:t>
            </a:r>
          </a:p>
          <a:p>
            <a:pPr marL="457200" indent="-457200">
              <a:spcBef>
                <a:spcPct val="20000"/>
              </a:spcBef>
              <a:buClr>
                <a:srgbClr val="125687"/>
              </a:buClr>
              <a:buSzPct val="75000"/>
              <a:buFont typeface="+mj-lt"/>
              <a:buAutoNum type="arabicPeriod"/>
              <a:tabLst>
                <a:tab pos="6516688" algn="l"/>
              </a:tabLst>
              <a:defRPr/>
            </a:pPr>
            <a:endParaRPr lang="en-US" sz="2800" dirty="0">
              <a:solidFill>
                <a:prstClr val="black"/>
              </a:solidFill>
              <a:cs typeface="Arial" pitchFamily="34" charset="0"/>
            </a:endParaRP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SGD Design review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Winning moves</a:t>
            </a:r>
          </a:p>
        </p:txBody>
      </p:sp>
      <p:sp>
        <p:nvSpPr>
          <p:cNvPr id="5" name="Text Box 16"/>
          <p:cNvSpPr txBox="1">
            <a:spLocks noChangeArrowheads="1"/>
          </p:cNvSpPr>
          <p:nvPr userDrawn="1"/>
        </p:nvSpPr>
        <p:spPr bwMode="auto">
          <a:xfrm>
            <a:off x="0" y="0"/>
            <a:ext cx="12192000" cy="524311"/>
          </a:xfrm>
          <a:prstGeom prst="rect">
            <a:avLst/>
          </a:prstGeom>
          <a:solidFill>
            <a:srgbClr val="077BC1"/>
          </a:solidFill>
        </p:spPr>
        <p:txBody>
          <a:bodyPr vert="horz" wrap="square" lIns="91440" tIns="45720" rIns="91440" bIns="45720" rtlCol="0" anchor="t" anchorCtr="0">
            <a:spAutoFit/>
          </a:bodyPr>
          <a:lstStyle>
            <a:lvl1pPr defTabSz="916686">
              <a:spcBef>
                <a:spcPct val="0"/>
              </a:spcBef>
              <a:buNone/>
              <a:defRPr sz="2807" b="1">
                <a:solidFill>
                  <a:schemeClr val="bg1"/>
                </a:solidFill>
                <a:latin typeface="Arial" pitchFamily="34" charset="0"/>
                <a:ea typeface="+mj-ea"/>
                <a:cs typeface="Arial" pitchFamily="34" charset="0"/>
              </a:defRPr>
            </a:lvl1pPr>
          </a:lstStyle>
          <a:p>
            <a:r>
              <a:rPr lang="en-US" dirty="0">
                <a:solidFill>
                  <a:prstClr val="white"/>
                </a:solidFill>
              </a:rPr>
              <a:t>Agenda</a:t>
            </a:r>
          </a:p>
        </p:txBody>
      </p:sp>
    </p:spTree>
    <p:extLst>
      <p:ext uri="{BB962C8B-B14F-4D97-AF65-F5344CB8AC3E}">
        <p14:creationId xmlns:p14="http://schemas.microsoft.com/office/powerpoint/2010/main" val="1527167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109906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5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7"/>
            <a:ext cx="10363200" cy="1362075"/>
          </a:xfrm>
          <a:prstGeom prst="rect">
            <a:avLst/>
          </a:prstGeom>
          <a:noFill/>
        </p:spPr>
        <p:txBody>
          <a:bodyPr anchor="t"/>
          <a:lstStyle>
            <a:lvl1pPr algn="ctr">
              <a:defRPr sz="3208" b="1"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149051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1"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a:prstGeom prst="rect">
            <a:avLst/>
          </a:prstGeom>
          <a:noFill/>
        </p:spPr>
        <p:txBody>
          <a:bodyPr/>
          <a:lstStyle>
            <a:lvl1pPr algn="l">
              <a:defRPr sz="3208">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4" b="1">
                <a:solidFill>
                  <a:schemeClr val="tx1"/>
                </a:solidFill>
              </a:defRPr>
            </a:lvl1pPr>
            <a:lvl2pPr marL="458343" indent="0" algn="ctr">
              <a:buNone/>
              <a:defRPr>
                <a:solidFill>
                  <a:schemeClr val="tx1">
                    <a:tint val="75000"/>
                  </a:schemeClr>
                </a:solidFill>
              </a:defRPr>
            </a:lvl2pPr>
            <a:lvl3pPr marL="916686" indent="0" algn="ctr">
              <a:buNone/>
              <a:defRPr>
                <a:solidFill>
                  <a:schemeClr val="tx1">
                    <a:tint val="75000"/>
                  </a:schemeClr>
                </a:solidFill>
              </a:defRPr>
            </a:lvl3pPr>
            <a:lvl4pPr marL="1375029" indent="0" algn="ctr">
              <a:buNone/>
              <a:defRPr>
                <a:solidFill>
                  <a:schemeClr val="tx1">
                    <a:tint val="75000"/>
                  </a:schemeClr>
                </a:solidFill>
              </a:defRPr>
            </a:lvl4pPr>
            <a:lvl5pPr marL="1833372" indent="0" algn="ctr">
              <a:buNone/>
              <a:defRPr>
                <a:solidFill>
                  <a:schemeClr val="tx1">
                    <a:tint val="75000"/>
                  </a:schemeClr>
                </a:solidFill>
              </a:defRPr>
            </a:lvl5pPr>
            <a:lvl6pPr marL="2291715" indent="0" algn="ctr">
              <a:buNone/>
              <a:defRPr>
                <a:solidFill>
                  <a:schemeClr val="tx1">
                    <a:tint val="75000"/>
                  </a:schemeClr>
                </a:solidFill>
              </a:defRPr>
            </a:lvl6pPr>
            <a:lvl7pPr marL="2750058" indent="0" algn="ctr">
              <a:buNone/>
              <a:defRPr>
                <a:solidFill>
                  <a:schemeClr val="tx1">
                    <a:tint val="75000"/>
                  </a:schemeClr>
                </a:solidFill>
              </a:defRPr>
            </a:lvl7pPr>
            <a:lvl8pPr marL="3208401" indent="0" algn="ctr">
              <a:buNone/>
              <a:defRPr>
                <a:solidFill>
                  <a:schemeClr val="tx1">
                    <a:tint val="75000"/>
                  </a:schemeClr>
                </a:solidFill>
              </a:defRPr>
            </a:lvl8pPr>
            <a:lvl9pPr marL="3666744"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3" dirty="0">
                <a:solidFill>
                  <a:prstClr val="white"/>
                </a:solidFill>
                <a:cs typeface="Arial" pitchFamily="34" charset="0"/>
              </a:rPr>
              <a:t>© 2015 The MathWorks, Inc.</a:t>
            </a:r>
          </a:p>
        </p:txBody>
      </p:sp>
      <p:sp>
        <p:nvSpPr>
          <p:cNvPr id="24" name="TextBox 23"/>
          <p:cNvSpPr txBox="1"/>
          <p:nvPr userDrawn="1"/>
        </p:nvSpPr>
        <p:spPr>
          <a:xfrm>
            <a:off x="165101" y="6526334"/>
            <a:ext cx="2032000" cy="261610"/>
          </a:xfrm>
          <a:prstGeom prst="rect">
            <a:avLst/>
          </a:prstGeom>
          <a:noFill/>
        </p:spPr>
        <p:txBody>
          <a:bodyPr wrap="square" rtlCol="0">
            <a:spAutoFit/>
          </a:bodyPr>
          <a:lstStyle/>
          <a:p>
            <a:r>
              <a:rPr lang="en-US" sz="1103" spc="120" dirty="0">
                <a:solidFill>
                  <a:prstClr val="white"/>
                </a:solidFill>
                <a:cs typeface="Arial" pitchFamily="34" charset="0"/>
              </a:rPr>
              <a:t>CONFIDENTIAL</a:t>
            </a:r>
          </a:p>
        </p:txBody>
      </p:sp>
      <p:cxnSp>
        <p:nvCxnSpPr>
          <p:cNvPr id="26" name="Straight Connector 25"/>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54715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838200"/>
            <a:ext cx="12192000" cy="6019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Rectangle 7"/>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lang="en-US" sz="1203" b="1" smtClean="0">
                <a:solidFill>
                  <a:srgbClr val="125687"/>
                </a:solidFill>
                <a:cs typeface="Arial" pitchFamily="34" charset="0"/>
              </a:rPr>
              <a:pPr algn="ctr"/>
              <a:t>‹#›</a:t>
            </a:fld>
            <a:endParaRPr lang="en-US" sz="1203" b="1" dirty="0">
              <a:solidFill>
                <a:srgbClr val="125687"/>
              </a:solidFill>
            </a:endParaRPr>
          </a:p>
        </p:txBody>
      </p:sp>
      <p:sp>
        <p:nvSpPr>
          <p:cNvPr id="10" name="TextBox 9"/>
          <p:cNvSpPr txBox="1"/>
          <p:nvPr/>
        </p:nvSpPr>
        <p:spPr>
          <a:xfrm>
            <a:off x="8809221" y="6538212"/>
            <a:ext cx="2946400" cy="276999"/>
          </a:xfrm>
          <a:prstGeom prst="rect">
            <a:avLst/>
          </a:prstGeom>
          <a:noFill/>
        </p:spPr>
        <p:txBody>
          <a:bodyPr wrap="square" rtlCol="0">
            <a:spAutoFit/>
          </a:bodyPr>
          <a:lstStyle/>
          <a:p>
            <a:pPr algn="r"/>
            <a:r>
              <a:rPr lang="en-US" sz="1203" spc="120" dirty="0">
                <a:solidFill>
                  <a:prstClr val="white">
                    <a:lumMod val="50000"/>
                  </a:prstClr>
                </a:solidFill>
                <a:cs typeface="Arial" pitchFamily="34" charset="0"/>
              </a:rPr>
              <a:t>CONFIDENTIAL</a:t>
            </a:r>
            <a:r>
              <a:rPr lang="en-US" sz="1203" spc="100" dirty="0">
                <a:solidFill>
                  <a:prstClr val="white">
                    <a:lumMod val="50000"/>
                  </a:prstClr>
                </a:solidFill>
                <a:cs typeface="Arial" pitchFamily="34" charset="0"/>
              </a:rPr>
              <a:t>  |</a:t>
            </a:r>
          </a:p>
        </p:txBody>
      </p:sp>
      <p:sp>
        <p:nvSpPr>
          <p:cNvPr id="9"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6529912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6686" rtl="0" eaLnBrk="1" latinLnBrk="0" hangingPunct="1">
        <a:spcBef>
          <a:spcPct val="0"/>
        </a:spcBef>
        <a:buNone/>
        <a:defRPr sz="2807" b="1" kern="1200">
          <a:solidFill>
            <a:schemeClr val="bg1"/>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6"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5"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mathworks.com/products/matlab/live-editor.html" TargetMode="External"/><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notesSlide" Target="../notesSlides/notesSlide8.xm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mathworks.com/help/matlab/release-notes.htm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66.png"/><Relationship Id="rId7" Type="http://schemas.openxmlformats.org/officeDocument/2006/relationships/hyperlink" Target="http://www.mathworks.com/matlabcentral/cod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67.png"/><Relationship Id="rId9" Type="http://schemas.openxmlformats.org/officeDocument/2006/relationships/hyperlink" Target="https://thingspeak.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mathworks.com/services/training.html" TargetMode="External"/><Relationship Id="rId3" Type="http://schemas.openxmlformats.org/officeDocument/2006/relationships/hyperlink" Target="https://www.mathworks.com/support/contact_us.html" TargetMode="External"/><Relationship Id="rId7"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mathworks.com/services/consulting.html" TargetMode="External"/><Relationship Id="rId5" Type="http://schemas.openxmlformats.org/officeDocument/2006/relationships/image" Target="../media/image69.jpeg"/><Relationship Id="rId10" Type="http://schemas.openxmlformats.org/officeDocument/2006/relationships/image" Target="../media/image72.jpeg"/><Relationship Id="rId4" Type="http://schemas.openxmlformats.org/officeDocument/2006/relationships/image" Target="../media/image68.jpeg"/><Relationship Id="rId9" Type="http://schemas.openxmlformats.org/officeDocument/2006/relationships/image" Target="../media/image71.jpeg"/></Relationships>
</file>

<file path=ppt/slides/_rels/slide18.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hyperlink" Target="https://matlabacademy.mathworks.com/"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5.png"/><Relationship Id="rId21" Type="http://schemas.openxmlformats.org/officeDocument/2006/relationships/hyperlink" Target="http://huntingbears.com.ve/los-cuatro-tipos-de-programador.html" TargetMode="External"/><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1.wdp"/><Relationship Id="rId24" Type="http://schemas.openxmlformats.org/officeDocument/2006/relationships/image" Target="../media/image23.png"/><Relationship Id="rId5" Type="http://schemas.openxmlformats.org/officeDocument/2006/relationships/image" Target="../media/image7.png"/><Relationship Id="rId15" Type="http://schemas.microsoft.com/office/2007/relationships/hdphoto" Target="../media/hdphoto2.wdp"/><Relationship Id="rId23" Type="http://schemas.openxmlformats.org/officeDocument/2006/relationships/image" Target="../media/image22.png"/><Relationship Id="rId10" Type="http://schemas.openxmlformats.org/officeDocument/2006/relationships/image" Target="../media/image12.png"/><Relationship Id="rId19"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mathworks.highspot.com/viewer/61e7267489373fc9073c6f65"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Flight Data Analysis Workshop with MATLAB</a:t>
            </a:r>
            <a:br>
              <a:rPr lang="en-US"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solidFill>
                  <a:schemeClr val="tx1"/>
                </a:solidFill>
              </a:rPr>
            </a:br>
            <a:endParaRPr lang="en-US" sz="1400" dirty="0">
              <a:solidFill>
                <a:schemeClr val="tx1"/>
              </a:solidFill>
            </a:endParaRPr>
          </a:p>
        </p:txBody>
      </p:sp>
      <p:graphicFrame>
        <p:nvGraphicFramePr>
          <p:cNvPr id="3" name="Table 3">
            <a:extLst>
              <a:ext uri="{FF2B5EF4-FFF2-40B4-BE49-F238E27FC236}">
                <a16:creationId xmlns:a16="http://schemas.microsoft.com/office/drawing/2014/main" id="{E55C4F85-A709-94C6-7107-76691F4EF8FF}"/>
              </a:ext>
            </a:extLst>
          </p:cNvPr>
          <p:cNvGraphicFramePr>
            <a:graphicFrameLocks noGrp="1"/>
          </p:cNvGraphicFramePr>
          <p:nvPr>
            <p:extLst>
              <p:ext uri="{D42A27DB-BD31-4B8C-83A1-F6EECF244321}">
                <p14:modId xmlns:p14="http://schemas.microsoft.com/office/powerpoint/2010/main" val="2887914192"/>
              </p:ext>
            </p:extLst>
          </p:nvPr>
        </p:nvGraphicFramePr>
        <p:xfrm>
          <a:off x="914400" y="4495800"/>
          <a:ext cx="10363200" cy="250012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4150716665"/>
                    </a:ext>
                  </a:extLst>
                </a:gridCol>
                <a:gridCol w="5181600">
                  <a:extLst>
                    <a:ext uri="{9D8B030D-6E8A-4147-A177-3AD203B41FA5}">
                      <a16:colId xmlns:a16="http://schemas.microsoft.com/office/drawing/2014/main" val="313414384"/>
                    </a:ext>
                  </a:extLst>
                </a:gridCol>
              </a:tblGrid>
              <a:tr h="2271522">
                <a:tc>
                  <a:txBody>
                    <a:bodyPr/>
                    <a:lstStyle/>
                    <a:p>
                      <a:r>
                        <a:rPr lang="en-US" sz="2000" dirty="0">
                          <a:solidFill>
                            <a:schemeClr val="bg1"/>
                          </a:solidFill>
                        </a:rPr>
                        <a:t>Jenet Peng </a:t>
                      </a:r>
                    </a:p>
                    <a:p>
                      <a:r>
                        <a:rPr lang="en-US" sz="2000" dirty="0">
                          <a:solidFill>
                            <a:schemeClr val="bg1"/>
                          </a:solidFill>
                        </a:rPr>
                        <a:t>jenetp@mathworks.com</a:t>
                      </a:r>
                      <a:br>
                        <a:rPr lang="en-US" sz="2000" dirty="0">
                          <a:solidFill>
                            <a:schemeClr val="bg1"/>
                          </a:solidFill>
                        </a:rPr>
                      </a:br>
                      <a:r>
                        <a:rPr lang="en-US" sz="2000" dirty="0">
                          <a:solidFill>
                            <a:schemeClr val="bg1"/>
                          </a:solidFill>
                        </a:rPr>
                        <a:t>Technical Account Manager</a:t>
                      </a:r>
                      <a:br>
                        <a:rPr lang="en-US" sz="2000" dirty="0">
                          <a:solidFill>
                            <a:schemeClr val="bg1"/>
                          </a:solidFill>
                        </a:rPr>
                      </a:br>
                      <a:br>
                        <a:rPr lang="en-US" sz="2000" dirty="0">
                          <a:solidFill>
                            <a:schemeClr val="bg1"/>
                          </a:solidFill>
                        </a:rPr>
                      </a:br>
                      <a:r>
                        <a:rPr lang="en-US" sz="2000" dirty="0">
                          <a:solidFill>
                            <a:schemeClr val="bg1"/>
                          </a:solidFill>
                        </a:rPr>
                        <a:t>Bruce Posey </a:t>
                      </a:r>
                    </a:p>
                    <a:p>
                      <a:r>
                        <a:rPr lang="en-US" sz="2000" dirty="0">
                          <a:solidFill>
                            <a:schemeClr val="bg1"/>
                          </a:solidFill>
                        </a:rPr>
                        <a:t>bposey@mathworks.com</a:t>
                      </a:r>
                      <a:br>
                        <a:rPr lang="en-US" sz="2000" dirty="0">
                          <a:solidFill>
                            <a:schemeClr val="bg1"/>
                          </a:solidFill>
                        </a:rPr>
                      </a:br>
                      <a:r>
                        <a:rPr lang="en-US" sz="2000" dirty="0">
                          <a:solidFill>
                            <a:schemeClr val="bg1"/>
                          </a:solidFill>
                        </a:rPr>
                        <a:t>National Account Manager</a:t>
                      </a:r>
                      <a:br>
                        <a:rPr lang="en-US" sz="2000" dirty="0">
                          <a:solidFill>
                            <a:schemeClr val="bg1"/>
                          </a:solidFill>
                        </a:rPr>
                      </a:b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dirty="0">
                          <a:solidFill>
                            <a:schemeClr val="bg1"/>
                          </a:solidFill>
                        </a:rPr>
                        <a:t>Timothy Kyung</a:t>
                      </a:r>
                    </a:p>
                    <a:p>
                      <a:r>
                        <a:rPr lang="en-US" sz="2000" dirty="0">
                          <a:solidFill>
                            <a:schemeClr val="bg1"/>
                          </a:solidFill>
                        </a:rPr>
                        <a:t>tkyung@mathworks.com</a:t>
                      </a:r>
                      <a:br>
                        <a:rPr lang="en-US" sz="2000" dirty="0">
                          <a:solidFill>
                            <a:schemeClr val="bg1"/>
                          </a:solidFill>
                        </a:rPr>
                      </a:br>
                      <a:r>
                        <a:rPr lang="en-US" sz="2000" dirty="0">
                          <a:solidFill>
                            <a:schemeClr val="bg1"/>
                          </a:solidFill>
                        </a:rPr>
                        <a:t>Application Engineer</a:t>
                      </a:r>
                      <a:br>
                        <a:rPr lang="en-US" sz="2000" dirty="0">
                          <a:solidFill>
                            <a:schemeClr val="bg1"/>
                          </a:solidFill>
                        </a:rPr>
                      </a:br>
                      <a:br>
                        <a:rPr lang="en-US" sz="2000" dirty="0">
                          <a:solidFill>
                            <a:schemeClr val="bg1"/>
                          </a:solidFill>
                        </a:rPr>
                      </a:br>
                      <a:r>
                        <a:rPr lang="en-US" sz="2000" dirty="0">
                          <a:solidFill>
                            <a:schemeClr val="bg1"/>
                          </a:solidFill>
                        </a:rPr>
                        <a:t>Abhijit Bhattacharjee</a:t>
                      </a:r>
                    </a:p>
                    <a:p>
                      <a:r>
                        <a:rPr lang="en-US" sz="2000" dirty="0">
                          <a:solidFill>
                            <a:schemeClr val="bg1"/>
                          </a:solidFill>
                        </a:rPr>
                        <a:t>abhattac@mathworks.com</a:t>
                      </a:r>
                      <a:br>
                        <a:rPr lang="en-US" sz="2000" dirty="0">
                          <a:solidFill>
                            <a:schemeClr val="bg1"/>
                          </a:solidFill>
                        </a:rPr>
                      </a:br>
                      <a:r>
                        <a:rPr lang="en-US" sz="2000" dirty="0">
                          <a:solidFill>
                            <a:schemeClr val="bg1"/>
                          </a:solidFill>
                        </a:rPr>
                        <a:t>Principal Application Engineer</a:t>
                      </a: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0423158"/>
                  </a:ext>
                </a:extLst>
              </a:tr>
            </a:tbl>
          </a:graphicData>
        </a:graphic>
      </p:graphicFrame>
    </p:spTree>
    <p:extLst>
      <p:ext uri="{BB962C8B-B14F-4D97-AF65-F5344CB8AC3E}">
        <p14:creationId xmlns:p14="http://schemas.microsoft.com/office/powerpoint/2010/main" val="4149387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scripts that combine code, output, and</a:t>
            </a:r>
            <a:br>
              <a:rPr lang="en-US"/>
            </a:br>
            <a:r>
              <a:rPr lang="en-US"/>
              <a:t>formatted text in an executable notebook</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594360"/>
            <a:ext cx="1051045" cy="274320"/>
          </a:xfrm>
          <a:prstGeom prst="rect">
            <a:avLst/>
          </a:prstGeom>
        </p:spPr>
      </p:pic>
      <p:grpSp>
        <p:nvGrpSpPr>
          <p:cNvPr id="4" name="Group 3">
            <a:extLst>
              <a:ext uri="{FF2B5EF4-FFF2-40B4-BE49-F238E27FC236}">
                <a16:creationId xmlns:a16="http://schemas.microsoft.com/office/drawing/2014/main" id="{9B4870A9-349C-430C-9012-6467107D62C6}"/>
              </a:ext>
            </a:extLst>
          </p:cNvPr>
          <p:cNvGrpSpPr/>
          <p:nvPr/>
        </p:nvGrpSpPr>
        <p:grpSpPr>
          <a:xfrm>
            <a:off x="2163097" y="1530925"/>
            <a:ext cx="7865807" cy="4706574"/>
            <a:chOff x="1778469" y="1600199"/>
            <a:chExt cx="8635063" cy="5166865"/>
          </a:xfrm>
        </p:grpSpPr>
        <p:pic>
          <p:nvPicPr>
            <p:cNvPr id="6" name="Picture 2" descr="Live Editor">
              <a:extLst>
                <a:ext uri="{FF2B5EF4-FFF2-40B4-BE49-F238E27FC236}">
                  <a16:creationId xmlns:a16="http://schemas.microsoft.com/office/drawing/2014/main" id="{50A7DD7E-ACDC-4E4D-825C-4FF49D171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469" y="1600199"/>
              <a:ext cx="8635063" cy="4835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E7DA8F-012E-4575-B83A-CD7386396CA6}"/>
                </a:ext>
              </a:extLst>
            </p:cNvPr>
            <p:cNvSpPr txBox="1"/>
            <p:nvPr/>
          </p:nvSpPr>
          <p:spPr>
            <a:xfrm>
              <a:off x="5558289" y="6428510"/>
              <a:ext cx="1075423" cy="338554"/>
            </a:xfrm>
            <a:prstGeom prst="rect">
              <a:avLst/>
            </a:prstGeom>
            <a:noFill/>
          </p:spPr>
          <p:txBody>
            <a:bodyPr wrap="none" rtlCol="0">
              <a:spAutoFit/>
            </a:bodyPr>
            <a:lstStyle/>
            <a:p>
              <a:pPr algn="ctr"/>
              <a:r>
                <a:rPr lang="en-US" sz="1600" b="1">
                  <a:solidFill>
                    <a:schemeClr val="tx2"/>
                  </a:solidFill>
                  <a:latin typeface="Calibri" panose="020F0502020204030204" pitchFamily="34" charset="0"/>
                  <a:cs typeface="Calibri" panose="020F0502020204030204" pitchFamily="34" charset="0"/>
                </a:rPr>
                <a:t>Live Editor</a:t>
              </a:r>
            </a:p>
          </p:txBody>
        </p:sp>
      </p:grpSp>
      <p:sp>
        <p:nvSpPr>
          <p:cNvPr id="8" name="TextBox 7">
            <a:extLst>
              <a:ext uri="{FF2B5EF4-FFF2-40B4-BE49-F238E27FC236}">
                <a16:creationId xmlns:a16="http://schemas.microsoft.com/office/drawing/2014/main" id="{6CD97A42-F19C-4EF2-9638-8219CC072380}"/>
              </a:ext>
            </a:extLst>
          </p:cNvPr>
          <p:cNvSpPr txBox="1"/>
          <p:nvPr/>
        </p:nvSpPr>
        <p:spPr>
          <a:xfrm>
            <a:off x="3687807" y="6446520"/>
            <a:ext cx="4816382" cy="307777"/>
          </a:xfrm>
          <a:prstGeom prst="rect">
            <a:avLst/>
          </a:prstGeom>
          <a:noFill/>
        </p:spPr>
        <p:txBody>
          <a:bodyPr wrap="none" rtlCol="0">
            <a:spAutoFit/>
          </a:bodyPr>
          <a:lstStyle/>
          <a:p>
            <a:pPr algn="ctr"/>
            <a:r>
              <a:rPr lang="en-US" sz="1400">
                <a:solidFill>
                  <a:schemeClr val="tx2"/>
                </a:solidFill>
                <a:latin typeface="Calibri" panose="020F0502020204030204" pitchFamily="34" charset="0"/>
                <a:cs typeface="Calibri" panose="020F0502020204030204" pitchFamily="34" charset="0"/>
                <a:hlinkClick r:id="rId5"/>
              </a:rPr>
              <a:t>https://www.mathworks.com/products/matlab/live-editor.html</a:t>
            </a:r>
            <a:endParaRPr lang="en-US" sz="14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54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A0C5-F87B-4560-ADC1-21B5BAF5FDCA}"/>
              </a:ext>
            </a:extLst>
          </p:cNvPr>
          <p:cNvSpPr>
            <a:spLocks noGrp="1"/>
          </p:cNvSpPr>
          <p:nvPr>
            <p:ph type="title"/>
          </p:nvPr>
        </p:nvSpPr>
        <p:spPr/>
        <p:txBody>
          <a:bodyPr/>
          <a:lstStyle/>
          <a:p>
            <a:r>
              <a:rPr lang="en-US"/>
              <a:t>Document as you go – </a:t>
            </a:r>
            <a:r>
              <a:rPr lang="en-US" i="1"/>
              <a:t>your script is your report</a:t>
            </a:r>
            <a:endParaRPr lang="en-US">
              <a:solidFill>
                <a:schemeClr val="tx1"/>
              </a:solidFill>
            </a:endParaRPr>
          </a:p>
        </p:txBody>
      </p:sp>
      <p:sp>
        <p:nvSpPr>
          <p:cNvPr id="3" name="Content Placeholder 2">
            <a:extLst>
              <a:ext uri="{FF2B5EF4-FFF2-40B4-BE49-F238E27FC236}">
                <a16:creationId xmlns:a16="http://schemas.microsoft.com/office/drawing/2014/main" id="{CE09CF0C-433D-49DE-AEA4-4285122A9EAD}"/>
              </a:ext>
            </a:extLst>
          </p:cNvPr>
          <p:cNvSpPr>
            <a:spLocks noGrp="1"/>
          </p:cNvSpPr>
          <p:nvPr>
            <p:ph idx="1"/>
          </p:nvPr>
        </p:nvSpPr>
        <p:spPr/>
        <p:txBody>
          <a:bodyPr/>
          <a:lstStyle/>
          <a:p>
            <a:r>
              <a:rPr lang="en-US" sz="2000"/>
              <a:t>Divide code into sections</a:t>
            </a:r>
            <a:endParaRPr lang="en-US" sz="1600"/>
          </a:p>
          <a:p>
            <a:pPr lvl="2"/>
            <a:endParaRPr lang="en-US" sz="1204"/>
          </a:p>
          <a:p>
            <a:r>
              <a:rPr lang="en-US" sz="2000"/>
              <a:t>Embed outputs next to the code</a:t>
            </a:r>
            <a:endParaRPr lang="en-US" sz="1204"/>
          </a:p>
          <a:p>
            <a:pPr lvl="2"/>
            <a:endParaRPr lang="en-US" sz="1204"/>
          </a:p>
          <a:p>
            <a:r>
              <a:rPr lang="en-US" sz="2000"/>
              <a:t>Add rich text formatting, equations,</a:t>
            </a:r>
            <a:br>
              <a:rPr lang="en-US" sz="2000"/>
            </a:br>
            <a:r>
              <a:rPr lang="en-US" sz="2000"/>
              <a:t>images, and hyperlinks</a:t>
            </a:r>
            <a:endParaRPr lang="en-US" sz="1600"/>
          </a:p>
          <a:p>
            <a:pPr lvl="2"/>
            <a:endParaRPr lang="en-US" sz="1204"/>
          </a:p>
          <a:p>
            <a:r>
              <a:rPr lang="en-US" sz="2000"/>
              <a:t>Include animations with embedded</a:t>
            </a:r>
            <a:br>
              <a:rPr lang="en-US" sz="2000"/>
            </a:br>
            <a:r>
              <a:rPr lang="en-US" sz="2000"/>
              <a:t>controls             , and export</a:t>
            </a:r>
          </a:p>
          <a:p>
            <a:pPr lvl="2"/>
            <a:endParaRPr lang="en-US" sz="1204"/>
          </a:p>
          <a:p>
            <a:r>
              <a:rPr lang="en-US" sz="2000"/>
              <a:t>Programmatically control fonts</a:t>
            </a:r>
          </a:p>
          <a:p>
            <a:pPr lvl="2"/>
            <a:endParaRPr lang="en-US" sz="1204"/>
          </a:p>
          <a:p>
            <a:r>
              <a:rPr lang="en-US" sz="2000"/>
              <a:t>Save directly to PDF, HTML,</a:t>
            </a:r>
            <a:br>
              <a:rPr lang="en-US" sz="2000"/>
            </a:br>
            <a:r>
              <a:rPr lang="en-US" sz="2000"/>
              <a:t>Word, and LaTeX</a:t>
            </a:r>
          </a:p>
          <a:p>
            <a:endParaRPr lang="en-US"/>
          </a:p>
        </p:txBody>
      </p:sp>
      <p:pic>
        <p:nvPicPr>
          <p:cNvPr id="4" name="live script - sections, outputs">
            <a:extLst>
              <a:ext uri="{FF2B5EF4-FFF2-40B4-BE49-F238E27FC236}">
                <a16:creationId xmlns:a16="http://schemas.microsoft.com/office/drawing/2014/main" id="{54AC9A14-47E2-4098-9795-B4F7C6F5AF85}"/>
              </a:ext>
            </a:extLst>
          </p:cNvPr>
          <p:cNvPicPr>
            <a:picLocks noChangeAspect="1"/>
          </p:cNvPicPr>
          <p:nvPr/>
        </p:nvPicPr>
        <p:blipFill>
          <a:blip r:embed="rId5"/>
          <a:stretch>
            <a:fillRect/>
          </a:stretch>
        </p:blipFill>
        <p:spPr>
          <a:xfrm>
            <a:off x="5117091" y="1917572"/>
            <a:ext cx="6822762" cy="4370832"/>
          </a:xfrm>
          <a:prstGeom prst="rect">
            <a:avLst/>
          </a:prstGeom>
        </p:spPr>
      </p:pic>
      <p:pic>
        <p:nvPicPr>
          <p:cNvPr id="5" name="formatting, eqns, etc.">
            <a:extLst>
              <a:ext uri="{FF2B5EF4-FFF2-40B4-BE49-F238E27FC236}">
                <a16:creationId xmlns:a16="http://schemas.microsoft.com/office/drawing/2014/main" id="{2C72DFFD-C58B-405E-BD27-6D17FD08CFFF}"/>
              </a:ext>
            </a:extLst>
          </p:cNvPr>
          <p:cNvPicPr>
            <a:picLocks noChangeAspect="1"/>
          </p:cNvPicPr>
          <p:nvPr/>
        </p:nvPicPr>
        <p:blipFill>
          <a:blip r:embed="rId6"/>
          <a:stretch>
            <a:fillRect/>
          </a:stretch>
        </p:blipFill>
        <p:spPr>
          <a:xfrm>
            <a:off x="5113186" y="1915071"/>
            <a:ext cx="6826667" cy="4373333"/>
          </a:xfrm>
          <a:prstGeom prst="rect">
            <a:avLst/>
          </a:prstGeom>
        </p:spPr>
      </p:pic>
      <p:sp>
        <p:nvSpPr>
          <p:cNvPr id="8" name="white - below video">
            <a:extLst>
              <a:ext uri="{FF2B5EF4-FFF2-40B4-BE49-F238E27FC236}">
                <a16:creationId xmlns:a16="http://schemas.microsoft.com/office/drawing/2014/main" id="{9A7069B7-F58A-4CB4-AF47-247E700232C4}"/>
              </a:ext>
            </a:extLst>
          </p:cNvPr>
          <p:cNvSpPr/>
          <p:nvPr/>
        </p:nvSpPr>
        <p:spPr>
          <a:xfrm>
            <a:off x="5088192" y="1906240"/>
            <a:ext cx="6861103" cy="439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3" name="animations - video">
            <a:hlinkClick r:id="" action="ppaction://media"/>
            <a:extLst>
              <a:ext uri="{FF2B5EF4-FFF2-40B4-BE49-F238E27FC236}">
                <a16:creationId xmlns:a16="http://schemas.microsoft.com/office/drawing/2014/main" id="{4CF157E3-33C4-4F56-AEBA-1C4560744C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6978" y="1430788"/>
            <a:ext cx="5119608" cy="5119608"/>
          </a:xfrm>
          <a:prstGeom prst="rect">
            <a:avLst/>
          </a:prstGeom>
        </p:spPr>
      </p:pic>
      <p:sp>
        <p:nvSpPr>
          <p:cNvPr id="15" name="white - below font">
            <a:extLst>
              <a:ext uri="{FF2B5EF4-FFF2-40B4-BE49-F238E27FC236}">
                <a16:creationId xmlns:a16="http://schemas.microsoft.com/office/drawing/2014/main" id="{C1D44EBF-37D1-411C-B036-A5EF69DA0DD0}"/>
              </a:ext>
            </a:extLst>
          </p:cNvPr>
          <p:cNvSpPr/>
          <p:nvPr/>
        </p:nvSpPr>
        <p:spPr>
          <a:xfrm>
            <a:off x="5688767" y="1551097"/>
            <a:ext cx="5681272" cy="5107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050" name="Programmatic font control" descr="live script with a title that is blue and bold, and a line of normal text in calibri size twenty font">
            <a:extLst>
              <a:ext uri="{FF2B5EF4-FFF2-40B4-BE49-F238E27FC236}">
                <a16:creationId xmlns:a16="http://schemas.microsoft.com/office/drawing/2014/main" id="{C0251BA9-AAFE-46B7-9A56-63867A84D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644" y="2209331"/>
            <a:ext cx="4677576" cy="3165522"/>
          </a:xfrm>
          <a:prstGeom prst="rect">
            <a:avLst/>
          </a:prstGeom>
          <a:noFill/>
          <a:extLst>
            <a:ext uri="{909E8E84-426E-40DD-AFC4-6F175D3DCCD1}">
              <a14:hiddenFill xmlns:a14="http://schemas.microsoft.com/office/drawing/2010/main">
                <a:solidFill>
                  <a:srgbClr val="FFFFFF"/>
                </a:solidFill>
              </a14:hiddenFill>
            </a:ext>
          </a:extLst>
        </p:spPr>
      </p:pic>
      <p:sp>
        <p:nvSpPr>
          <p:cNvPr id="10" name="white - below save as">
            <a:extLst>
              <a:ext uri="{FF2B5EF4-FFF2-40B4-BE49-F238E27FC236}">
                <a16:creationId xmlns:a16="http://schemas.microsoft.com/office/drawing/2014/main" id="{E530F918-B9CF-4F54-96DF-5E6CBEBEFD5F}"/>
              </a:ext>
            </a:extLst>
          </p:cNvPr>
          <p:cNvSpPr/>
          <p:nvPr/>
        </p:nvSpPr>
        <p:spPr>
          <a:xfrm>
            <a:off x="5409783" y="1589167"/>
            <a:ext cx="621792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Save as dropdown">
            <a:extLst>
              <a:ext uri="{FF2B5EF4-FFF2-40B4-BE49-F238E27FC236}">
                <a16:creationId xmlns:a16="http://schemas.microsoft.com/office/drawing/2014/main" id="{E31A1E41-EAB7-4435-8F6F-B12CDFB15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267" y="1648215"/>
            <a:ext cx="4680953" cy="4961905"/>
          </a:xfrm>
          <a:prstGeom prst="rect">
            <a:avLst/>
          </a:prstGeom>
        </p:spPr>
      </p:pic>
      <p:pic>
        <p:nvPicPr>
          <p:cNvPr id="12" name="Save as dropdown zoomed">
            <a:extLst>
              <a:ext uri="{FF2B5EF4-FFF2-40B4-BE49-F238E27FC236}">
                <a16:creationId xmlns:a16="http://schemas.microsoft.com/office/drawing/2014/main" id="{67FA4116-FCE6-45D9-8327-87B9C8E6C080}"/>
              </a:ext>
            </a:extLst>
          </p:cNvPr>
          <p:cNvPicPr>
            <a:picLocks noChangeAspect="1"/>
          </p:cNvPicPr>
          <p:nvPr/>
        </p:nvPicPr>
        <p:blipFill rotWithShape="1">
          <a:blip r:embed="rId9">
            <a:extLst>
              <a:ext uri="{28A0092B-C50C-407E-A947-70E740481C1C}">
                <a14:useLocalDpi xmlns:a14="http://schemas.microsoft.com/office/drawing/2010/main" val="0"/>
              </a:ext>
            </a:extLst>
          </a:blip>
          <a:srcRect l="8684" t="12563" r="77997" b="72085"/>
          <a:stretch/>
        </p:blipFill>
        <p:spPr>
          <a:xfrm>
            <a:off x="6602628" y="2282507"/>
            <a:ext cx="1828800" cy="2234514"/>
          </a:xfrm>
          <a:prstGeom prst="rect">
            <a:avLst/>
          </a:prstGeom>
        </p:spPr>
      </p:pic>
      <p:grpSp>
        <p:nvGrpSpPr>
          <p:cNvPr id="19" name="Group 18">
            <a:extLst>
              <a:ext uri="{FF2B5EF4-FFF2-40B4-BE49-F238E27FC236}">
                <a16:creationId xmlns:a16="http://schemas.microsoft.com/office/drawing/2014/main" id="{639A2F25-08AD-4A9D-BAC4-DCAD0A26D962}"/>
              </a:ext>
            </a:extLst>
          </p:cNvPr>
          <p:cNvGrpSpPr/>
          <p:nvPr/>
        </p:nvGrpSpPr>
        <p:grpSpPr>
          <a:xfrm>
            <a:off x="8659906" y="336892"/>
            <a:ext cx="3341594" cy="1214205"/>
            <a:chOff x="8659906" y="336892"/>
            <a:chExt cx="3341594" cy="1214205"/>
          </a:xfrm>
        </p:grpSpPr>
        <p:sp>
          <p:nvSpPr>
            <p:cNvPr id="17" name="Rectangle: Rounded Corners 16">
              <a:extLst>
                <a:ext uri="{FF2B5EF4-FFF2-40B4-BE49-F238E27FC236}">
                  <a16:creationId xmlns:a16="http://schemas.microsoft.com/office/drawing/2014/main" id="{07F83FCF-7857-4EF6-8A45-5CEA3EA4D35C}"/>
                </a:ext>
              </a:extLst>
            </p:cNvPr>
            <p:cNvSpPr/>
            <p:nvPr/>
          </p:nvSpPr>
          <p:spPr>
            <a:xfrm>
              <a:off x="8659906" y="336892"/>
              <a:ext cx="3341594" cy="1214205"/>
            </a:xfrm>
            <a:prstGeom prst="roundRect">
              <a:avLst>
                <a:gd name="adj" fmla="val 5807"/>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2"/>
                  </a:solidFill>
                  <a:latin typeface="Calibri" panose="020F0502020204030204" pitchFamily="34" charset="0"/>
                  <a:cs typeface="Calibri" panose="020F0502020204030204" pitchFamily="34" charset="0"/>
                </a:rPr>
                <a:t>Code + Output + Formatted Text</a:t>
              </a:r>
            </a:p>
            <a:p>
              <a:pPr algn="ctr"/>
              <a:endParaRPr lang="en-US" sz="3000" b="1">
                <a:solidFill>
                  <a:schemeClr val="tx2"/>
                </a:solidFill>
                <a:latin typeface="Calibri" panose="020F0502020204030204" pitchFamily="34" charset="0"/>
                <a:cs typeface="Calibri" panose="020F0502020204030204" pitchFamily="34" charset="0"/>
              </a:endParaRPr>
            </a:p>
            <a:p>
              <a:pPr algn="ctr"/>
              <a:r>
                <a:rPr lang="en-US" sz="1800" b="1">
                  <a:solidFill>
                    <a:schemeClr val="accent4"/>
                  </a:solidFill>
                  <a:latin typeface="Calibri" panose="020F0502020204030204" pitchFamily="34" charset="0"/>
                  <a:cs typeface="Calibri" panose="020F0502020204030204" pitchFamily="34" charset="0"/>
                </a:rPr>
                <a:t>Executable Notebook</a:t>
              </a:r>
            </a:p>
          </p:txBody>
        </p:sp>
        <p:cxnSp>
          <p:nvCxnSpPr>
            <p:cNvPr id="18" name="Straight Arrow Connector 17">
              <a:extLst>
                <a:ext uri="{FF2B5EF4-FFF2-40B4-BE49-F238E27FC236}">
                  <a16:creationId xmlns:a16="http://schemas.microsoft.com/office/drawing/2014/main" id="{C95B78BB-E275-49EE-BFB2-D880CA3595DB}"/>
                </a:ext>
              </a:extLst>
            </p:cNvPr>
            <p:cNvCxnSpPr>
              <a:cxnSpLocks/>
            </p:cNvCxnSpPr>
            <p:nvPr/>
          </p:nvCxnSpPr>
          <p:spPr>
            <a:xfrm>
              <a:off x="10304600" y="761114"/>
              <a:ext cx="0" cy="3657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21a logo - animations" descr="Icon&#10;&#10;Description automatically generated">
            <a:extLst>
              <a:ext uri="{FF2B5EF4-FFF2-40B4-BE49-F238E27FC236}">
                <a16:creationId xmlns:a16="http://schemas.microsoft.com/office/drawing/2014/main" id="{3D60B98D-7193-47C7-906E-7670AC3641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8557" y="4107915"/>
            <a:ext cx="781895" cy="182880"/>
          </a:xfrm>
          <a:prstGeom prst="rect">
            <a:avLst/>
          </a:prstGeom>
        </p:spPr>
      </p:pic>
      <p:pic>
        <p:nvPicPr>
          <p:cNvPr id="22" name="21b logo - animations">
            <a:extLst>
              <a:ext uri="{FF2B5EF4-FFF2-40B4-BE49-F238E27FC236}">
                <a16:creationId xmlns:a16="http://schemas.microsoft.com/office/drawing/2014/main" id="{A887683B-AD71-45EB-9CB7-52DC7E5691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7151" y="4098771"/>
            <a:ext cx="764913" cy="192024"/>
          </a:xfrm>
          <a:prstGeom prst="rect">
            <a:avLst/>
          </a:prstGeom>
        </p:spPr>
      </p:pic>
    </p:spTree>
    <p:extLst>
      <p:ext uri="{BB962C8B-B14F-4D97-AF65-F5344CB8AC3E}">
        <p14:creationId xmlns:p14="http://schemas.microsoft.com/office/powerpoint/2010/main" val="60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9700" fill="hold"/>
                                        <p:tgtEl>
                                          <p:spTgt spid="13"/>
                                        </p:tgtEl>
                                      </p:cBhvr>
                                    </p:cmd>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3"/>
                </p:tgtEl>
              </p:cMediaNode>
            </p:video>
          </p:childTnLst>
        </p:cTn>
      </p:par>
    </p:tnLst>
    <p:bldLst>
      <p:bldP spid="8" grpId="0" animBg="1"/>
      <p:bldP spid="15"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t>Sharing Results from MATLAB</a:t>
            </a:r>
            <a:br>
              <a:rPr lang="en-US"/>
            </a:br>
            <a:endParaRPr lang="en-US" dirty="0"/>
          </a:p>
        </p:txBody>
      </p:sp>
      <p:sp>
        <p:nvSpPr>
          <p:cNvPr id="174083" name="Rectangle 3"/>
          <p:cNvSpPr>
            <a:spLocks noGrp="1" noChangeArrowheads="1"/>
          </p:cNvSpPr>
          <p:nvPr>
            <p:ph type="body" idx="1"/>
          </p:nvPr>
        </p:nvSpPr>
        <p:spPr/>
        <p:txBody>
          <a:bodyPr/>
          <a:lstStyle/>
          <a:p>
            <a:r>
              <a:rPr lang="en-US" dirty="0"/>
              <a:t>Automatically generate reports</a:t>
            </a:r>
          </a:p>
          <a:p>
            <a:pPr lvl="2"/>
            <a:endParaRPr lang="en-US" dirty="0"/>
          </a:p>
          <a:p>
            <a:pPr lvl="2"/>
            <a:endParaRPr lang="en-US" dirty="0"/>
          </a:p>
          <a:p>
            <a:r>
              <a:rPr lang="en-US" dirty="0"/>
              <a:t>Create and package applications</a:t>
            </a:r>
          </a:p>
          <a:p>
            <a:pPr lvl="2"/>
            <a:endParaRPr lang="en-US" dirty="0"/>
          </a:p>
          <a:p>
            <a:pPr lvl="2"/>
            <a:endParaRPr lang="en-US" dirty="0"/>
          </a:p>
          <a:p>
            <a:r>
              <a:rPr lang="en-US" dirty="0"/>
              <a:t>Deploy to other environments</a:t>
            </a:r>
          </a:p>
          <a:p>
            <a:pPr lvl="2"/>
            <a:endParaRPr lang="en-US" dirty="0"/>
          </a:p>
        </p:txBody>
      </p:sp>
      <p:pic>
        <p:nvPicPr>
          <p:cNvPr id="2050" name="Picture 2" descr="C:\Users\szaranek\AppData\Local\Temp\SNAGHTMLa39fc6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938" y="1447800"/>
            <a:ext cx="1740786"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zaranek\AppData\Local\Temp\SNAGHTML149a39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950392"/>
            <a:ext cx="2548752"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229601" y="4131492"/>
            <a:ext cx="2007991" cy="1616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7066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9448800" cy="990600"/>
          </a:xfrm>
        </p:spPr>
        <p:txBody>
          <a:bodyPr/>
          <a:lstStyle/>
          <a:p>
            <a:r>
              <a:rPr lang="en-US"/>
              <a:t>Using MATLAB with Other Languages</a:t>
            </a:r>
          </a:p>
        </p:txBody>
      </p:sp>
      <p:sp>
        <p:nvSpPr>
          <p:cNvPr id="7" name="Text Placeholder 6"/>
          <p:cNvSpPr>
            <a:spLocks noGrp="1"/>
          </p:cNvSpPr>
          <p:nvPr>
            <p:ph type="body" sz="quarter" idx="11"/>
          </p:nvPr>
        </p:nvSpPr>
        <p:spPr>
          <a:xfrm>
            <a:off x="609600" y="1628272"/>
            <a:ext cx="7619999" cy="838200"/>
          </a:xfrm>
        </p:spPr>
        <p:txBody>
          <a:bodyPr/>
          <a:lstStyle/>
          <a:p>
            <a:r>
              <a:rPr lang="en-US"/>
              <a:t>Calling Libraries Written in Another Language From MATLAB</a:t>
            </a:r>
          </a:p>
        </p:txBody>
      </p:sp>
      <p:pic>
        <p:nvPicPr>
          <p:cNvPr id="4" name="Picture 3"/>
          <p:cNvPicPr>
            <a:picLocks noChangeAspect="1"/>
          </p:cNvPicPr>
          <p:nvPr/>
        </p:nvPicPr>
        <p:blipFill>
          <a:blip r:embed="rId3"/>
          <a:stretch>
            <a:fillRect/>
          </a:stretch>
        </p:blipFill>
        <p:spPr>
          <a:xfrm>
            <a:off x="609600" y="4422962"/>
            <a:ext cx="5410200" cy="1750801"/>
          </a:xfrm>
          <a:prstGeom prst="rect">
            <a:avLst/>
          </a:prstGeom>
        </p:spPr>
      </p:pic>
      <p:sp>
        <p:nvSpPr>
          <p:cNvPr id="9" name="Text Placeholder 6"/>
          <p:cNvSpPr>
            <a:spLocks noGrp="1"/>
          </p:cNvSpPr>
          <p:nvPr>
            <p:ph type="body" sz="quarter" idx="11"/>
          </p:nvPr>
        </p:nvSpPr>
        <p:spPr>
          <a:xfrm>
            <a:off x="609600" y="4118162"/>
            <a:ext cx="7619999" cy="838200"/>
          </a:xfrm>
        </p:spPr>
        <p:txBody>
          <a:bodyPr/>
          <a:lstStyle/>
          <a:p>
            <a:r>
              <a:rPr lang="en-US"/>
              <a:t>Calling MATLAB from Another Language</a:t>
            </a:r>
          </a:p>
        </p:txBody>
      </p:sp>
      <p:sp>
        <p:nvSpPr>
          <p:cNvPr id="10" name="TextBox 9"/>
          <p:cNvSpPr txBox="1"/>
          <p:nvPr/>
        </p:nvSpPr>
        <p:spPr>
          <a:xfrm>
            <a:off x="6553200" y="2085472"/>
            <a:ext cx="5181600" cy="2246769"/>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endParaRPr lang="en-US" sz="200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components and ActiveX</a:t>
            </a:r>
            <a:r>
              <a:rPr lang="en-US" sz="2000" baseline="30000">
                <a:solidFill>
                  <a:schemeClr val="tx2"/>
                </a:solidFill>
                <a:latin typeface="Arial" pitchFamily="34" charset="0"/>
                <a:cs typeface="Arial" pitchFamily="34" charset="0"/>
              </a:rPr>
              <a:t>®</a:t>
            </a:r>
            <a:r>
              <a:rPr lang="en-US" sz="2000">
                <a:solidFill>
                  <a:schemeClr val="tx2"/>
                </a:solidFill>
                <a:latin typeface="Arial" pitchFamily="34" charset="0"/>
                <a:cs typeface="Arial" pitchFamily="34" charset="0"/>
              </a:rPr>
              <a:t> controls</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RESTful, HTTP, and WSDL web services</a:t>
            </a:r>
          </a:p>
        </p:txBody>
      </p:sp>
      <p:sp>
        <p:nvSpPr>
          <p:cNvPr id="12" name="Rectangle 11"/>
          <p:cNvSpPr/>
          <p:nvPr/>
        </p:nvSpPr>
        <p:spPr>
          <a:xfrm>
            <a:off x="6553200" y="4545834"/>
            <a:ext cx="5029200" cy="1631216"/>
          </a:xfrm>
          <a:prstGeom prst="rect">
            <a:avLst/>
          </a:prstGeom>
        </p:spPr>
        <p:txBody>
          <a:bodyPr wrap="square">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Automation server</a:t>
            </a:r>
          </a:p>
        </p:txBody>
      </p:sp>
      <p:pic>
        <p:nvPicPr>
          <p:cNvPr id="21" name="Picture 20"/>
          <p:cNvPicPr>
            <a:picLocks noChangeAspect="1"/>
          </p:cNvPicPr>
          <p:nvPr/>
        </p:nvPicPr>
        <p:blipFill>
          <a:blip r:embed="rId4"/>
          <a:stretch>
            <a:fillRect/>
          </a:stretch>
        </p:blipFill>
        <p:spPr>
          <a:xfrm>
            <a:off x="609600" y="2009272"/>
            <a:ext cx="5602088" cy="1771471"/>
          </a:xfrm>
          <a:prstGeom prst="rect">
            <a:avLst/>
          </a:prstGeom>
        </p:spPr>
      </p:pic>
      <p:cxnSp>
        <p:nvCxnSpPr>
          <p:cNvPr id="17" name="Straight Arrow Connector 16">
            <a:extLst>
              <a:ext uri="{FF2B5EF4-FFF2-40B4-BE49-F238E27FC236}">
                <a16:creationId xmlns:a16="http://schemas.microsoft.com/office/drawing/2014/main" id="{651A792F-861E-417E-85DD-FEE89EC232C3}"/>
              </a:ext>
            </a:extLst>
          </p:cNvPr>
          <p:cNvCxnSpPr/>
          <p:nvPr/>
        </p:nvCxnSpPr>
        <p:spPr>
          <a:xfrm>
            <a:off x="7543800" y="3208856"/>
            <a:ext cx="9906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ED37EEA-3B99-4C58-80CD-741942B78321}"/>
              </a:ext>
            </a:extLst>
          </p:cNvPr>
          <p:cNvGrpSpPr/>
          <p:nvPr/>
        </p:nvGrpSpPr>
        <p:grpSpPr>
          <a:xfrm>
            <a:off x="8686799" y="2921544"/>
            <a:ext cx="2978973" cy="662781"/>
            <a:chOff x="8686799" y="2921544"/>
            <a:chExt cx="2978973" cy="662781"/>
          </a:xfrm>
        </p:grpSpPr>
        <p:grpSp>
          <p:nvGrpSpPr>
            <p:cNvPr id="11" name="Group 10">
              <a:extLst>
                <a:ext uri="{FF2B5EF4-FFF2-40B4-BE49-F238E27FC236}">
                  <a16:creationId xmlns:a16="http://schemas.microsoft.com/office/drawing/2014/main" id="{3AF2631C-BF83-4242-8C81-B83AF334A6F0}"/>
                </a:ext>
              </a:extLst>
            </p:cNvPr>
            <p:cNvGrpSpPr/>
            <p:nvPr/>
          </p:nvGrpSpPr>
          <p:grpSpPr>
            <a:xfrm>
              <a:off x="8686799" y="2921544"/>
              <a:ext cx="2895601" cy="640080"/>
              <a:chOff x="8229599" y="2179009"/>
              <a:chExt cx="2895601" cy="640080"/>
            </a:xfrm>
          </p:grpSpPr>
          <p:sp>
            <p:nvSpPr>
              <p:cNvPr id="8" name="Rectangle: Rounded Corners 7">
                <a:extLst>
                  <a:ext uri="{FF2B5EF4-FFF2-40B4-BE49-F238E27FC236}">
                    <a16:creationId xmlns:a16="http://schemas.microsoft.com/office/drawing/2014/main" id="{CFD34168-9A9B-458A-B5FA-569E8B620882}"/>
                  </a:ext>
                </a:extLst>
              </p:cNvPr>
              <p:cNvSpPr/>
              <p:nvPr/>
            </p:nvSpPr>
            <p:spPr>
              <a:xfrm>
                <a:off x="8229599" y="2179009"/>
                <a:ext cx="2895601" cy="640080"/>
              </a:xfrm>
              <a:prstGeom prst="roundRect">
                <a:avLst>
                  <a:gd name="adj" fmla="val 12651"/>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2"/>
                    </a:solidFill>
                    <a:latin typeface="Calibri" panose="020F0502020204030204" pitchFamily="34" charset="0"/>
                    <a:cs typeface="Calibri" panose="020F0502020204030204" pitchFamily="34" charset="0"/>
                  </a:rPr>
                  <a:t>Call C++ libraries directly</a:t>
                </a:r>
                <a:br>
                  <a:rPr lang="en-US" sz="1600">
                    <a:solidFill>
                      <a:schemeClr val="tx2"/>
                    </a:solidFill>
                    <a:latin typeface="Calibri" panose="020F0502020204030204" pitchFamily="34" charset="0"/>
                    <a:cs typeface="Calibri" panose="020F0502020204030204" pitchFamily="34" charset="0"/>
                  </a:rPr>
                </a:br>
                <a:r>
                  <a:rPr lang="en-US" sz="1600">
                    <a:solidFill>
                      <a:schemeClr val="tx2"/>
                    </a:solidFill>
                    <a:latin typeface="Calibri" panose="020F0502020204030204" pitchFamily="34" charset="0"/>
                    <a:cs typeface="Calibri" panose="020F0502020204030204" pitchFamily="34" charset="0"/>
                  </a:rPr>
                  <a:t>from MATLAB</a:t>
                </a:r>
                <a:r>
                  <a:rPr lang="en-US">
                    <a:solidFill>
                      <a:schemeClr val="tx2"/>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C944F538-6C98-496C-B672-C7CF484BB0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2486207"/>
                <a:ext cx="1030425" cy="246888"/>
              </a:xfrm>
              <a:prstGeom prst="rect">
                <a:avLst/>
              </a:prstGeom>
            </p:spPr>
          </p:pic>
        </p:grpSp>
        <p:sp>
          <p:nvSpPr>
            <p:cNvPr id="32" name="TextBox 31">
              <a:extLst>
                <a:ext uri="{FF2B5EF4-FFF2-40B4-BE49-F238E27FC236}">
                  <a16:creationId xmlns:a16="http://schemas.microsoft.com/office/drawing/2014/main" id="{751EDDD0-B977-4660-9149-A038EF7E95F3}"/>
                </a:ext>
              </a:extLst>
            </p:cNvPr>
            <p:cNvSpPr txBox="1"/>
            <p:nvPr/>
          </p:nvSpPr>
          <p:spPr>
            <a:xfrm>
              <a:off x="11332026" y="3184215"/>
              <a:ext cx="333746" cy="400110"/>
            </a:xfrm>
            <a:prstGeom prst="rect">
              <a:avLst/>
            </a:prstGeom>
            <a:noFill/>
          </p:spPr>
          <p:txBody>
            <a:bodyPr wrap="none" rtlCol="0">
              <a:spAutoFit/>
            </a:bodyPr>
            <a:lstStyle/>
            <a:p>
              <a:r>
                <a:rPr lang="en-US" sz="2000">
                  <a:solidFill>
                    <a:schemeClr val="tx2"/>
                  </a:solidFill>
                  <a:latin typeface="Arial" pitchFamily="34" charset="0"/>
                  <a:cs typeface="Arial" pitchFamily="34" charset="0"/>
                </a:rPr>
                <a:t>+</a:t>
              </a:r>
            </a:p>
          </p:txBody>
        </p:sp>
      </p:grpSp>
      <p:sp>
        <p:nvSpPr>
          <p:cNvPr id="22" name="TextBox 21">
            <a:extLst>
              <a:ext uri="{FF2B5EF4-FFF2-40B4-BE49-F238E27FC236}">
                <a16:creationId xmlns:a16="http://schemas.microsoft.com/office/drawing/2014/main" id="{6DD47CBB-D91A-49F5-9FF1-D5528FAB850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tx2"/>
                </a:solidFill>
                <a:latin typeface="Calibri" panose="020F0502020204030204" pitchFamily="34" charset="0"/>
                <a:cs typeface="Calibri" panose="020F0502020204030204" pitchFamily="34" charset="0"/>
              </a:rPr>
              <a:t>Write &amp; Execute  </a:t>
            </a:r>
            <a:r>
              <a:rPr lang="en-US" sz="1200" b="1">
                <a:solidFill>
                  <a:schemeClr val="bg1">
                    <a:lumMod val="75000"/>
                  </a:schemeClr>
                </a:solidFill>
                <a:latin typeface="Calibri" panose="020F0502020204030204" pitchFamily="34" charset="0"/>
                <a:cs typeface="Calibri" panose="020F0502020204030204" pitchFamily="34" charset="0"/>
              </a:rPr>
              <a:t>&gt;&gt;  Organize  &gt;&gt;  Test &amp; Share</a:t>
            </a:r>
          </a:p>
        </p:txBody>
      </p:sp>
    </p:spTree>
    <p:extLst>
      <p:ext uri="{BB962C8B-B14F-4D97-AF65-F5344CB8AC3E}">
        <p14:creationId xmlns:p14="http://schemas.microsoft.com/office/powerpoint/2010/main" val="320656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Summary </a:t>
            </a:r>
            <a:br>
              <a:rPr lang="en-US" dirty="0"/>
            </a:br>
            <a:endParaRPr lang="en-US" sz="2000" i="1" dirty="0"/>
          </a:p>
        </p:txBody>
      </p:sp>
      <p:sp>
        <p:nvSpPr>
          <p:cNvPr id="7" name="Rectangle 6"/>
          <p:cNvSpPr/>
          <p:nvPr/>
        </p:nvSpPr>
        <p:spPr>
          <a:xfrm>
            <a:off x="685800" y="1136809"/>
            <a:ext cx="11354663" cy="2215991"/>
          </a:xfrm>
          <a:prstGeom prst="rect">
            <a:avLst/>
          </a:prstGeom>
        </p:spPr>
        <p:txBody>
          <a:bodyPr wrap="square">
            <a:spAutoFit/>
          </a:bodyPr>
          <a:lstStyle/>
          <a:p>
            <a:pPr marL="457200" lvl="0" indent="-457200">
              <a:buFont typeface="+mj-lt"/>
              <a:buAutoNum type="arabicPeriod"/>
            </a:pPr>
            <a:r>
              <a:rPr lang="en-US" sz="2400" dirty="0"/>
              <a:t>Show how to set up script and import data into MATLAB for analysis</a:t>
            </a:r>
          </a:p>
          <a:p>
            <a:pPr marL="457200" indent="-457200">
              <a:buFont typeface="+mj-lt"/>
              <a:buAutoNum type="arabicPeriod"/>
            </a:pPr>
            <a:r>
              <a:rPr lang="en-US" sz="2400" dirty="0"/>
              <a:t>Demonstrate how to enhance data analysis workflows with MATLAB</a:t>
            </a:r>
          </a:p>
          <a:p>
            <a:pPr marL="457200" indent="-457200">
              <a:buFont typeface="+mj-lt"/>
              <a:buAutoNum type="arabicPeriod"/>
            </a:pPr>
            <a:r>
              <a:rPr lang="en-US" sz="2400" dirty="0"/>
              <a:t>Show how to share analysis results with others via MATLAB</a:t>
            </a:r>
          </a:p>
          <a:p>
            <a:pPr marL="457200" indent="-457200">
              <a:buFont typeface="+mj-lt"/>
              <a:buAutoNum type="arabicPeriod"/>
            </a:pPr>
            <a:endParaRPr lang="en-US" sz="2200" dirty="0"/>
          </a:p>
          <a:p>
            <a:pPr marL="457200" indent="-457200">
              <a:buFont typeface="+mj-lt"/>
              <a:buAutoNum type="arabicPeriod"/>
            </a:pPr>
            <a:endParaRPr lang="en-US" sz="2200" dirty="0"/>
          </a:p>
          <a:p>
            <a:endParaRPr lang="en-US" sz="2200" dirty="0"/>
          </a:p>
        </p:txBody>
      </p:sp>
      <p:pic>
        <p:nvPicPr>
          <p:cNvPr id="2" name="Picture 1">
            <a:extLst>
              <a:ext uri="{FF2B5EF4-FFF2-40B4-BE49-F238E27FC236}">
                <a16:creationId xmlns:a16="http://schemas.microsoft.com/office/drawing/2014/main" id="{1F84BC33-A5D8-4A9B-951B-B0C76E71F693}"/>
              </a:ext>
            </a:extLst>
          </p:cNvPr>
          <p:cNvPicPr>
            <a:picLocks noChangeAspect="1"/>
          </p:cNvPicPr>
          <p:nvPr/>
        </p:nvPicPr>
        <p:blipFill>
          <a:blip r:embed="rId3"/>
          <a:stretch>
            <a:fillRect/>
          </a:stretch>
        </p:blipFill>
        <p:spPr>
          <a:xfrm>
            <a:off x="2914785" y="2743200"/>
            <a:ext cx="6362429" cy="3962400"/>
          </a:xfrm>
          <a:prstGeom prst="rect">
            <a:avLst/>
          </a:prstGeom>
        </p:spPr>
      </p:pic>
      <p:sp>
        <p:nvSpPr>
          <p:cNvPr id="8" name="Rounded Rectangle 65">
            <a:extLst>
              <a:ext uri="{FF2B5EF4-FFF2-40B4-BE49-F238E27FC236}">
                <a16:creationId xmlns:a16="http://schemas.microsoft.com/office/drawing/2014/main" id="{2379DD43-A879-4C80-92E8-BD40B1FE08E4}"/>
              </a:ext>
            </a:extLst>
          </p:cNvPr>
          <p:cNvSpPr/>
          <p:nvPr/>
        </p:nvSpPr>
        <p:spPr bwMode="auto">
          <a:xfrm>
            <a:off x="2971800"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9" name="Rounded Rectangle 65">
            <a:extLst>
              <a:ext uri="{FF2B5EF4-FFF2-40B4-BE49-F238E27FC236}">
                <a16:creationId xmlns:a16="http://schemas.microsoft.com/office/drawing/2014/main" id="{13DA2B52-5B68-4F3C-9A81-9A275A8BA205}"/>
              </a:ext>
            </a:extLst>
          </p:cNvPr>
          <p:cNvSpPr/>
          <p:nvPr/>
        </p:nvSpPr>
        <p:spPr bwMode="auto">
          <a:xfrm>
            <a:off x="5257800" y="3198674"/>
            <a:ext cx="990600" cy="1068526"/>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0" name="Rounded Rectangle 65">
            <a:extLst>
              <a:ext uri="{FF2B5EF4-FFF2-40B4-BE49-F238E27FC236}">
                <a16:creationId xmlns:a16="http://schemas.microsoft.com/office/drawing/2014/main" id="{26F0811C-63F4-4CD6-8B5C-F6D912069912}"/>
              </a:ext>
            </a:extLst>
          </p:cNvPr>
          <p:cNvSpPr/>
          <p:nvPr/>
        </p:nvSpPr>
        <p:spPr bwMode="auto">
          <a:xfrm>
            <a:off x="7914443"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pic>
        <p:nvPicPr>
          <p:cNvPr id="5" name="Picture 4">
            <a:extLst>
              <a:ext uri="{FF2B5EF4-FFF2-40B4-BE49-F238E27FC236}">
                <a16:creationId xmlns:a16="http://schemas.microsoft.com/office/drawing/2014/main" id="{9C747E68-2D18-4393-A8F5-CE0E2C33507A}"/>
              </a:ext>
            </a:extLst>
          </p:cNvPr>
          <p:cNvPicPr>
            <a:picLocks noChangeAspect="1"/>
          </p:cNvPicPr>
          <p:nvPr/>
        </p:nvPicPr>
        <p:blipFill>
          <a:blip r:embed="rId4"/>
          <a:stretch>
            <a:fillRect/>
          </a:stretch>
        </p:blipFill>
        <p:spPr>
          <a:xfrm rot="828272" flipH="1">
            <a:off x="386732" y="1180455"/>
            <a:ext cx="350017" cy="298017"/>
          </a:xfrm>
          <a:prstGeom prst="rect">
            <a:avLst/>
          </a:prstGeom>
        </p:spPr>
      </p:pic>
      <p:pic>
        <p:nvPicPr>
          <p:cNvPr id="14" name="Picture 13">
            <a:extLst>
              <a:ext uri="{FF2B5EF4-FFF2-40B4-BE49-F238E27FC236}">
                <a16:creationId xmlns:a16="http://schemas.microsoft.com/office/drawing/2014/main" id="{C1449E0D-F6BA-4593-8217-1029D2A43926}"/>
              </a:ext>
            </a:extLst>
          </p:cNvPr>
          <p:cNvPicPr>
            <a:picLocks noChangeAspect="1"/>
          </p:cNvPicPr>
          <p:nvPr/>
        </p:nvPicPr>
        <p:blipFill>
          <a:blip r:embed="rId4"/>
          <a:stretch>
            <a:fillRect/>
          </a:stretch>
        </p:blipFill>
        <p:spPr>
          <a:xfrm rot="828272" flipH="1">
            <a:off x="386731" y="1569528"/>
            <a:ext cx="350017" cy="298017"/>
          </a:xfrm>
          <a:prstGeom prst="rect">
            <a:avLst/>
          </a:prstGeom>
        </p:spPr>
      </p:pic>
      <p:pic>
        <p:nvPicPr>
          <p:cNvPr id="15" name="Picture 14">
            <a:extLst>
              <a:ext uri="{FF2B5EF4-FFF2-40B4-BE49-F238E27FC236}">
                <a16:creationId xmlns:a16="http://schemas.microsoft.com/office/drawing/2014/main" id="{601A7A2F-81EF-41B0-9AF0-8751490B6700}"/>
              </a:ext>
            </a:extLst>
          </p:cNvPr>
          <p:cNvPicPr>
            <a:picLocks noChangeAspect="1"/>
          </p:cNvPicPr>
          <p:nvPr/>
        </p:nvPicPr>
        <p:blipFill>
          <a:blip r:embed="rId4"/>
          <a:stretch>
            <a:fillRect/>
          </a:stretch>
        </p:blipFill>
        <p:spPr>
          <a:xfrm rot="828272" flipH="1">
            <a:off x="386729" y="1950528"/>
            <a:ext cx="350017" cy="298017"/>
          </a:xfrm>
          <a:prstGeom prst="rect">
            <a:avLst/>
          </a:prstGeom>
        </p:spPr>
      </p:pic>
      <p:sp>
        <p:nvSpPr>
          <p:cNvPr id="17" name="Circular Arrow 63">
            <a:extLst>
              <a:ext uri="{FF2B5EF4-FFF2-40B4-BE49-F238E27FC236}">
                <a16:creationId xmlns:a16="http://schemas.microsoft.com/office/drawing/2014/main" id="{06408BCF-32A4-4A6C-91EB-586839CA4814}"/>
              </a:ext>
            </a:extLst>
          </p:cNvPr>
          <p:cNvSpPr/>
          <p:nvPr/>
        </p:nvSpPr>
        <p:spPr bwMode="auto">
          <a:xfrm>
            <a:off x="4321996" y="2971800"/>
            <a:ext cx="3525076" cy="3505200"/>
          </a:xfrm>
          <a:prstGeom prst="circularArrow">
            <a:avLst>
              <a:gd name="adj1" fmla="val 1144"/>
              <a:gd name="adj2" fmla="val 237085"/>
              <a:gd name="adj3" fmla="val 20655697"/>
              <a:gd name="adj4" fmla="val 581869"/>
              <a:gd name="adj5" fmla="val 1993"/>
            </a:avLst>
          </a:prstGeom>
          <a:solidFill>
            <a:srgbClr val="E99619">
              <a:alpha val="29020"/>
            </a:srgbClr>
          </a:solidFill>
          <a:ln w="38100" cap="flat" cmpd="sng" algn="ctr">
            <a:solidFill>
              <a:srgbClr val="E99619"/>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8793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A20B364-576C-4E13-A395-08F53F6458EE}"/>
              </a:ext>
            </a:extLst>
          </p:cNvPr>
          <p:cNvGrpSpPr/>
          <p:nvPr/>
        </p:nvGrpSpPr>
        <p:grpSpPr>
          <a:xfrm>
            <a:off x="4958952" y="1492453"/>
            <a:ext cx="6931183" cy="4888850"/>
            <a:chOff x="856853" y="586792"/>
            <a:chExt cx="6172200" cy="4353508"/>
          </a:xfrm>
        </p:grpSpPr>
        <p:grpSp>
          <p:nvGrpSpPr>
            <p:cNvPr id="21" name="Group 20">
              <a:extLst>
                <a:ext uri="{FF2B5EF4-FFF2-40B4-BE49-F238E27FC236}">
                  <a16:creationId xmlns:a16="http://schemas.microsoft.com/office/drawing/2014/main" id="{17F036BF-2A58-40B1-9214-4329DBD4154D}"/>
                </a:ext>
              </a:extLst>
            </p:cNvPr>
            <p:cNvGrpSpPr/>
            <p:nvPr/>
          </p:nvGrpSpPr>
          <p:grpSpPr>
            <a:xfrm>
              <a:off x="870450" y="586792"/>
              <a:ext cx="6145007" cy="4353508"/>
              <a:chOff x="856854" y="774698"/>
              <a:chExt cx="6610746" cy="4683467"/>
            </a:xfrm>
          </p:grpSpPr>
          <p:pic>
            <p:nvPicPr>
              <p:cNvPr id="29" name="Picture 28">
                <a:extLst>
                  <a:ext uri="{FF2B5EF4-FFF2-40B4-BE49-F238E27FC236}">
                    <a16:creationId xmlns:a16="http://schemas.microsoft.com/office/drawing/2014/main" id="{40238E71-42BB-4FF3-8DD2-A1AD16369C3D}"/>
                  </a:ext>
                </a:extLst>
              </p:cNvPr>
              <p:cNvPicPr>
                <a:picLocks noChangeAspect="1"/>
              </p:cNvPicPr>
              <p:nvPr/>
            </p:nvPicPr>
            <p:blipFill rotWithShape="1">
              <a:blip r:embed="rId3"/>
              <a:srcRect t="10246" r="65047" b="41601"/>
              <a:stretch/>
            </p:blipFill>
            <p:spPr>
              <a:xfrm>
                <a:off x="856854" y="774698"/>
                <a:ext cx="2758598" cy="3116527"/>
              </a:xfrm>
              <a:prstGeom prst="rect">
                <a:avLst/>
              </a:prstGeom>
            </p:spPr>
          </p:pic>
          <p:pic>
            <p:nvPicPr>
              <p:cNvPr id="30" name="Picture 29">
                <a:extLst>
                  <a:ext uri="{FF2B5EF4-FFF2-40B4-BE49-F238E27FC236}">
                    <a16:creationId xmlns:a16="http://schemas.microsoft.com/office/drawing/2014/main" id="{FDDAF473-270C-436D-9947-8296B5A56D3D}"/>
                  </a:ext>
                </a:extLst>
              </p:cNvPr>
              <p:cNvPicPr>
                <a:picLocks noChangeAspect="1"/>
              </p:cNvPicPr>
              <p:nvPr/>
            </p:nvPicPr>
            <p:blipFill rotWithShape="1">
              <a:blip r:embed="rId3"/>
              <a:srcRect t="75157" r="65047"/>
              <a:stretch/>
            </p:blipFill>
            <p:spPr>
              <a:xfrm>
                <a:off x="856854" y="3850273"/>
                <a:ext cx="2758598" cy="1607892"/>
              </a:xfrm>
              <a:prstGeom prst="rect">
                <a:avLst/>
              </a:prstGeom>
            </p:spPr>
          </p:pic>
          <p:pic>
            <p:nvPicPr>
              <p:cNvPr id="31" name="Picture 30">
                <a:extLst>
                  <a:ext uri="{FF2B5EF4-FFF2-40B4-BE49-F238E27FC236}">
                    <a16:creationId xmlns:a16="http://schemas.microsoft.com/office/drawing/2014/main" id="{F8472BDD-3F9A-4B7A-8E3F-29A7356A0A57}"/>
                  </a:ext>
                </a:extLst>
              </p:cNvPr>
              <p:cNvPicPr>
                <a:picLocks noChangeAspect="1"/>
              </p:cNvPicPr>
              <p:nvPr/>
            </p:nvPicPr>
            <p:blipFill rotWithShape="1">
              <a:blip r:embed="rId3"/>
              <a:srcRect l="34669" t="29673" r="16656"/>
              <a:stretch/>
            </p:blipFill>
            <p:spPr>
              <a:xfrm>
                <a:off x="3514802" y="774699"/>
                <a:ext cx="3952798" cy="4683465"/>
              </a:xfrm>
              <a:prstGeom prst="rect">
                <a:avLst/>
              </a:prstGeom>
            </p:spPr>
          </p:pic>
        </p:grpSp>
        <p:sp>
          <p:nvSpPr>
            <p:cNvPr id="26" name="Rectangle 25">
              <a:extLst>
                <a:ext uri="{FF2B5EF4-FFF2-40B4-BE49-F238E27FC236}">
                  <a16:creationId xmlns:a16="http://schemas.microsoft.com/office/drawing/2014/main" id="{16A9A55F-9FCE-4F22-835F-A30FFF4A1DDE}"/>
                </a:ext>
              </a:extLst>
            </p:cNvPr>
            <p:cNvSpPr/>
            <p:nvPr/>
          </p:nvSpPr>
          <p:spPr>
            <a:xfrm>
              <a:off x="856853" y="586793"/>
              <a:ext cx="6172200" cy="435350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2" name="Title 1"/>
          <p:cNvSpPr>
            <a:spLocks noGrp="1"/>
          </p:cNvSpPr>
          <p:nvPr>
            <p:ph type="title"/>
          </p:nvPr>
        </p:nvSpPr>
        <p:spPr>
          <a:xfrm>
            <a:off x="609602" y="457200"/>
            <a:ext cx="11048998" cy="990600"/>
          </a:xfrm>
        </p:spPr>
        <p:txBody>
          <a:bodyPr/>
          <a:lstStyle/>
          <a:p>
            <a:r>
              <a:rPr lang="en-US"/>
              <a:t>There’s much more available than we can cover today</a:t>
            </a:r>
            <a:br>
              <a:rPr lang="en-US"/>
            </a:br>
            <a:r>
              <a:rPr lang="en-US" sz="2000">
                <a:solidFill>
                  <a:schemeClr val="tx1"/>
                </a:solidFill>
              </a:rPr>
              <a:t>Build your own custom </a:t>
            </a:r>
            <a:r>
              <a:rPr lang="en-US" sz="2000">
                <a:solidFill>
                  <a:schemeClr val="tx1"/>
                </a:solidFill>
                <a:hlinkClick r:id="rId4">
                  <a:extLst>
                    <a:ext uri="{A12FA001-AC4F-418D-AE19-62706E023703}">
                      <ahyp:hlinkClr xmlns:ahyp="http://schemas.microsoft.com/office/drawing/2018/hyperlinkcolor" val="tx"/>
                    </a:ext>
                  </a:extLst>
                </a:hlinkClick>
              </a:rPr>
              <a:t>release notes</a:t>
            </a:r>
            <a:endParaRPr lang="en-US">
              <a:solidFill>
                <a:schemeClr val="tx1"/>
              </a:solidFill>
            </a:endParaRPr>
          </a:p>
        </p:txBody>
      </p:sp>
      <p:sp>
        <p:nvSpPr>
          <p:cNvPr id="3" name="Content Placeholder 2"/>
          <p:cNvSpPr>
            <a:spLocks noGrp="1"/>
          </p:cNvSpPr>
          <p:nvPr>
            <p:ph idx="1"/>
          </p:nvPr>
        </p:nvSpPr>
        <p:spPr/>
        <p:txBody>
          <a:bodyPr/>
          <a:lstStyle/>
          <a:p>
            <a:r>
              <a:rPr lang="en-US"/>
              <a:t>Filter results by:</a:t>
            </a:r>
          </a:p>
          <a:p>
            <a:pPr lvl="1"/>
            <a:r>
              <a:rPr lang="en-US"/>
              <a:t>Category</a:t>
            </a:r>
          </a:p>
          <a:p>
            <a:pPr lvl="1"/>
            <a:r>
              <a:rPr lang="en-US"/>
              <a:t>Release range</a:t>
            </a:r>
          </a:p>
          <a:p>
            <a:pPr lvl="1"/>
            <a:r>
              <a:rPr lang="en-US"/>
              <a:t>Specific search terms</a:t>
            </a:r>
          </a:p>
          <a:p>
            <a:pPr lvl="1"/>
            <a:endParaRPr lang="en-US"/>
          </a:p>
        </p:txBody>
      </p:sp>
      <p:sp>
        <p:nvSpPr>
          <p:cNvPr id="4" name="Rectangle: Rounded Corners 3">
            <a:extLst>
              <a:ext uri="{FF2B5EF4-FFF2-40B4-BE49-F238E27FC236}">
                <a16:creationId xmlns:a16="http://schemas.microsoft.com/office/drawing/2014/main" id="{3BCDB8C6-AAE4-4954-B26D-CE7629E700B4}"/>
              </a:ext>
            </a:extLst>
          </p:cNvPr>
          <p:cNvSpPr/>
          <p:nvPr/>
        </p:nvSpPr>
        <p:spPr>
          <a:xfrm>
            <a:off x="4964904" y="5461000"/>
            <a:ext cx="2642396" cy="914400"/>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232D7C15-2510-4D4C-8D27-D5C59F28B0A2}"/>
              </a:ext>
            </a:extLst>
          </p:cNvPr>
          <p:cNvSpPr/>
          <p:nvPr/>
        </p:nvSpPr>
        <p:spPr>
          <a:xfrm>
            <a:off x="4964904" y="1704463"/>
            <a:ext cx="2642396" cy="795849"/>
          </a:xfrm>
          <a:prstGeom prst="roundRect">
            <a:avLst>
              <a:gd name="adj" fmla="val 730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6" name="Rectangle: Rounded Corners 15">
            <a:extLst>
              <a:ext uri="{FF2B5EF4-FFF2-40B4-BE49-F238E27FC236}">
                <a16:creationId xmlns:a16="http://schemas.microsoft.com/office/drawing/2014/main" id="{9DD2EB9C-CC72-4AC6-91E8-2BD9814C2480}"/>
              </a:ext>
            </a:extLst>
          </p:cNvPr>
          <p:cNvSpPr/>
          <p:nvPr/>
        </p:nvSpPr>
        <p:spPr>
          <a:xfrm>
            <a:off x="4964904" y="4704328"/>
            <a:ext cx="2642396" cy="753682"/>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005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6"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sp>
      <p:pic>
        <p:nvPicPr>
          <p:cNvPr id="26" name="Picture 25"/>
          <p:cNvPicPr>
            <a:picLocks noChangeAspect="1"/>
          </p:cNvPicPr>
          <p:nvPr/>
        </p:nvPicPr>
        <p:blipFill>
          <a:blip r:embed="rId3"/>
          <a:stretch>
            <a:fillRect/>
          </a:stretch>
        </p:blipFill>
        <p:spPr>
          <a:xfrm>
            <a:off x="674348" y="3768206"/>
            <a:ext cx="1946449" cy="517902"/>
          </a:xfrm>
          <a:prstGeom prst="rect">
            <a:avLst/>
          </a:prstGeom>
        </p:spPr>
      </p:pic>
      <p:pic>
        <p:nvPicPr>
          <p:cNvPr id="27" name="Picture 26"/>
          <p:cNvPicPr>
            <a:picLocks noChangeAspect="1"/>
          </p:cNvPicPr>
          <p:nvPr/>
        </p:nvPicPr>
        <p:blipFill>
          <a:blip r:embed="rId4"/>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5"/>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6"/>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7"/>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8"/>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9"/>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28C9-B595-47B5-9913-74DF5CE61B6F}"/>
              </a:ext>
            </a:extLst>
          </p:cNvPr>
          <p:cNvSpPr>
            <a:spLocks noGrp="1"/>
          </p:cNvSpPr>
          <p:nvPr>
            <p:ph type="title"/>
          </p:nvPr>
        </p:nvSpPr>
        <p:spPr/>
        <p:txBody>
          <a:bodyPr/>
          <a:lstStyle/>
          <a:p>
            <a:r>
              <a:rPr lang="en-AU" dirty="0"/>
              <a:t>MathWorks Engineering Support</a:t>
            </a:r>
          </a:p>
        </p:txBody>
      </p:sp>
      <p:pic>
        <p:nvPicPr>
          <p:cNvPr id="6" name="Picture 5" descr="A group of people standing in a room&#10;&#10;Description automatically generated">
            <a:hlinkClick r:id="rId3"/>
            <a:extLst>
              <a:ext uri="{FF2B5EF4-FFF2-40B4-BE49-F238E27FC236}">
                <a16:creationId xmlns:a16="http://schemas.microsoft.com/office/drawing/2014/main" id="{E612E747-6BC8-426E-9B40-380332012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611" b="35641"/>
          <a:stretch/>
        </p:blipFill>
        <p:spPr>
          <a:xfrm>
            <a:off x="3599329" y="4961380"/>
            <a:ext cx="4993341" cy="1123502"/>
          </a:xfrm>
          <a:prstGeom prst="rect">
            <a:avLst/>
          </a:prstGeom>
        </p:spPr>
      </p:pic>
      <p:sp>
        <p:nvSpPr>
          <p:cNvPr id="7" name="Content Placeholder 9">
            <a:extLst>
              <a:ext uri="{FF2B5EF4-FFF2-40B4-BE49-F238E27FC236}">
                <a16:creationId xmlns:a16="http://schemas.microsoft.com/office/drawing/2014/main" id="{184F4AEC-AC0E-48DB-9A48-E698CE4FA4B6}"/>
              </a:ext>
            </a:extLst>
          </p:cNvPr>
          <p:cNvSpPr txBox="1">
            <a:spLocks/>
          </p:cNvSpPr>
          <p:nvPr/>
        </p:nvSpPr>
        <p:spPr>
          <a:xfrm>
            <a:off x="7349068" y="2635488"/>
            <a:ext cx="3323422"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Guided Evaluations</a:t>
            </a:r>
          </a:p>
        </p:txBody>
      </p:sp>
      <p:pic>
        <p:nvPicPr>
          <p:cNvPr id="8" name="Picture 7" descr="A group of people sitting at a desk with a computer&#10;&#10;Description automatically generated">
            <a:extLst>
              <a:ext uri="{FF2B5EF4-FFF2-40B4-BE49-F238E27FC236}">
                <a16:creationId xmlns:a16="http://schemas.microsoft.com/office/drawing/2014/main" id="{9537DD8A-56F1-4DA9-837F-739597057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 t="27843" r="-25" b="38410"/>
          <a:stretch/>
        </p:blipFill>
        <p:spPr>
          <a:xfrm>
            <a:off x="690549" y="3207231"/>
            <a:ext cx="4993642" cy="1123200"/>
          </a:xfrm>
          <a:prstGeom prst="rect">
            <a:avLst/>
          </a:prstGeom>
        </p:spPr>
      </p:pic>
      <p:sp>
        <p:nvSpPr>
          <p:cNvPr id="9" name="Content Placeholder 9">
            <a:extLst>
              <a:ext uri="{FF2B5EF4-FFF2-40B4-BE49-F238E27FC236}">
                <a16:creationId xmlns:a16="http://schemas.microsoft.com/office/drawing/2014/main" id="{24D8ED63-D0D9-4EE5-B5D7-39D586AC8A80}"/>
              </a:ext>
            </a:extLst>
          </p:cNvPr>
          <p:cNvSpPr txBox="1">
            <a:spLocks/>
          </p:cNvSpPr>
          <p:nvPr/>
        </p:nvSpPr>
        <p:spPr>
          <a:xfrm>
            <a:off x="2063541" y="2635488"/>
            <a:ext cx="2247657" cy="39192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Training</a:t>
            </a:r>
          </a:p>
        </p:txBody>
      </p:sp>
      <p:pic>
        <p:nvPicPr>
          <p:cNvPr id="10" name="Picture 9" descr="A group of people sitting at a table&#10;&#10;Description automatically generated">
            <a:hlinkClick r:id="rId6"/>
            <a:extLst>
              <a:ext uri="{FF2B5EF4-FFF2-40B4-BE49-F238E27FC236}">
                <a16:creationId xmlns:a16="http://schemas.microsoft.com/office/drawing/2014/main" id="{26E69B53-D3D9-424A-BC3A-0C9112B2BF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51" b="32651"/>
          <a:stretch/>
        </p:blipFill>
        <p:spPr>
          <a:xfrm>
            <a:off x="6518638" y="3207231"/>
            <a:ext cx="4990752" cy="1123200"/>
          </a:xfrm>
          <a:prstGeom prst="rect">
            <a:avLst/>
          </a:prstGeom>
        </p:spPr>
      </p:pic>
      <p:sp>
        <p:nvSpPr>
          <p:cNvPr id="11" name="Content Placeholder 9">
            <a:extLst>
              <a:ext uri="{FF2B5EF4-FFF2-40B4-BE49-F238E27FC236}">
                <a16:creationId xmlns:a16="http://schemas.microsoft.com/office/drawing/2014/main" id="{083BF038-EA1A-4089-887C-1CAC1FEC3E23}"/>
              </a:ext>
            </a:extLst>
          </p:cNvPr>
          <p:cNvSpPr txBox="1">
            <a:spLocks/>
          </p:cNvSpPr>
          <p:nvPr/>
        </p:nvSpPr>
        <p:spPr>
          <a:xfrm>
            <a:off x="4980513" y="6148157"/>
            <a:ext cx="2230971" cy="533102"/>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Technical Support</a:t>
            </a:r>
          </a:p>
        </p:txBody>
      </p:sp>
      <p:pic>
        <p:nvPicPr>
          <p:cNvPr id="12" name="Picture 11">
            <a:hlinkClick r:id="rId8"/>
            <a:extLst>
              <a:ext uri="{FF2B5EF4-FFF2-40B4-BE49-F238E27FC236}">
                <a16:creationId xmlns:a16="http://schemas.microsoft.com/office/drawing/2014/main" id="{D11BE2FC-DA81-4DC9-A337-DED3A346C3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8000"/>
          <a:stretch/>
        </p:blipFill>
        <p:spPr>
          <a:xfrm>
            <a:off x="692193" y="1447800"/>
            <a:ext cx="4991998" cy="1123200"/>
          </a:xfrm>
          <a:prstGeom prst="rect">
            <a:avLst/>
          </a:prstGeom>
        </p:spPr>
      </p:pic>
      <p:sp>
        <p:nvSpPr>
          <p:cNvPr id="13" name="Content Placeholder 9">
            <a:extLst>
              <a:ext uri="{FF2B5EF4-FFF2-40B4-BE49-F238E27FC236}">
                <a16:creationId xmlns:a16="http://schemas.microsoft.com/office/drawing/2014/main" id="{7DE924C7-4ABA-468E-AEA4-F5A04A524D82}"/>
              </a:ext>
            </a:extLst>
          </p:cNvPr>
          <p:cNvSpPr txBox="1">
            <a:spLocks/>
          </p:cNvSpPr>
          <p:nvPr/>
        </p:nvSpPr>
        <p:spPr>
          <a:xfrm>
            <a:off x="7650758" y="4386738"/>
            <a:ext cx="2704857"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Consulting</a:t>
            </a:r>
          </a:p>
        </p:txBody>
      </p:sp>
      <p:pic>
        <p:nvPicPr>
          <p:cNvPr id="14" name="Content Placeholder 5" descr="A person standing in front of a computer&#10;&#10;Description automatically generated">
            <a:extLst>
              <a:ext uri="{FF2B5EF4-FFF2-40B4-BE49-F238E27FC236}">
                <a16:creationId xmlns:a16="http://schemas.microsoft.com/office/drawing/2014/main" id="{1A2C2C4F-1D9A-4C7B-9264-70F1899F7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8108" b="18597"/>
          <a:stretch/>
        </p:blipFill>
        <p:spPr>
          <a:xfrm>
            <a:off x="6514778" y="1447800"/>
            <a:ext cx="4992002" cy="1123200"/>
          </a:xfrm>
          <a:prstGeom prst="rect">
            <a:avLst/>
          </a:prstGeom>
        </p:spPr>
      </p:pic>
      <p:sp>
        <p:nvSpPr>
          <p:cNvPr id="15" name="Content Placeholder 9">
            <a:extLst>
              <a:ext uri="{FF2B5EF4-FFF2-40B4-BE49-F238E27FC236}">
                <a16:creationId xmlns:a16="http://schemas.microsoft.com/office/drawing/2014/main" id="{DFC554D2-C176-467F-9A35-DB21E18C5AC4}"/>
              </a:ext>
            </a:extLst>
          </p:cNvPr>
          <p:cNvSpPr txBox="1">
            <a:spLocks/>
          </p:cNvSpPr>
          <p:nvPr/>
        </p:nvSpPr>
        <p:spPr>
          <a:xfrm>
            <a:off x="2136258" y="4395703"/>
            <a:ext cx="2256448" cy="51550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Onsite Workshops</a:t>
            </a:r>
          </a:p>
        </p:txBody>
      </p:sp>
    </p:spTree>
    <p:extLst>
      <p:ext uri="{BB962C8B-B14F-4D97-AF65-F5344CB8AC3E}">
        <p14:creationId xmlns:p14="http://schemas.microsoft.com/office/powerpoint/2010/main" val="31274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Training: </a:t>
            </a:r>
            <a:r>
              <a:rPr lang="en-US" i="1" dirty="0"/>
              <a:t>MATLAB Fundamentals</a:t>
            </a:r>
          </a:p>
        </p:txBody>
      </p:sp>
      <p:sp>
        <p:nvSpPr>
          <p:cNvPr id="48130" name="Rectangle 3"/>
          <p:cNvSpPr>
            <a:spLocks noGrp="1" noChangeArrowheads="1"/>
          </p:cNvSpPr>
          <p:nvPr>
            <p:ph idx="1"/>
          </p:nvPr>
        </p:nvSpPr>
        <p:spPr>
          <a:xfrm>
            <a:off x="838200" y="1600200"/>
            <a:ext cx="6172200" cy="4648200"/>
          </a:xfrm>
        </p:spPr>
        <p:txBody>
          <a:bodyPr/>
          <a:lstStyle/>
          <a:p>
            <a:pPr marL="0" indent="0">
              <a:buNone/>
            </a:pPr>
            <a:r>
              <a:rPr lang="en-US" dirty="0"/>
              <a:t>After this 3-day course you will be able to:</a:t>
            </a:r>
          </a:p>
          <a:p>
            <a:endParaRPr lang="en-US" dirty="0"/>
          </a:p>
          <a:p>
            <a:r>
              <a:rPr lang="en-US" dirty="0"/>
              <a:t>Import, analyze, and export data</a:t>
            </a:r>
          </a:p>
          <a:p>
            <a:endParaRPr lang="en-US" dirty="0"/>
          </a:p>
          <a:p>
            <a:r>
              <a:rPr lang="en-US" dirty="0"/>
              <a:t>Write programs to </a:t>
            </a:r>
            <a:br>
              <a:rPr lang="en-US" dirty="0"/>
            </a:br>
            <a:r>
              <a:rPr lang="en-US" dirty="0"/>
              <a:t>automate complex tasks</a:t>
            </a:r>
          </a:p>
          <a:p>
            <a:endParaRPr lang="en-US" dirty="0"/>
          </a:p>
          <a:p>
            <a:r>
              <a:rPr lang="en-US" dirty="0"/>
              <a:t>Perform calculations and </a:t>
            </a:r>
            <a:br>
              <a:rPr lang="en-US" dirty="0"/>
            </a:br>
            <a:r>
              <a:rPr lang="en-US" dirty="0"/>
              <a:t>analysis on data sets</a:t>
            </a:r>
          </a:p>
          <a:p>
            <a:endParaRPr lang="en-US" dirty="0"/>
          </a:p>
          <a:p>
            <a:r>
              <a:rPr lang="en-US" dirty="0"/>
              <a:t>Create informative data visualizations</a:t>
            </a:r>
          </a:p>
        </p:txBody>
      </p:sp>
      <p:grpSp>
        <p:nvGrpSpPr>
          <p:cNvPr id="7" name="Group 28"/>
          <p:cNvGrpSpPr>
            <a:grpSpLocks/>
          </p:cNvGrpSpPr>
          <p:nvPr/>
        </p:nvGrpSpPr>
        <p:grpSpPr bwMode="auto">
          <a:xfrm>
            <a:off x="6751190" y="3068779"/>
            <a:ext cx="4139184" cy="2554265"/>
            <a:chOff x="4886323" y="1282025"/>
            <a:chExt cx="4138296" cy="2553652"/>
          </a:xfrm>
        </p:grpSpPr>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021" y="1282025"/>
              <a:ext cx="1826598"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217" y="1343579"/>
              <a:ext cx="1489103" cy="15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323" y="3170146"/>
              <a:ext cx="2274888" cy="6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5149" y="986201"/>
            <a:ext cx="2388651" cy="179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191" y="4744449"/>
            <a:ext cx="1901242" cy="14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890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p:txBody>
          <a:bodyPr/>
          <a:lstStyle/>
          <a:p>
            <a:r>
              <a:rPr lang="en-US" dirty="0"/>
              <a:t>Get Started for </a:t>
            </a:r>
            <a:r>
              <a:rPr lang="en-US"/>
              <a:t>Free with Onramp </a:t>
            </a:r>
            <a:r>
              <a:rPr lang="en-US" dirty="0"/>
              <a:t>Courses</a:t>
            </a:r>
          </a:p>
        </p:txBody>
      </p:sp>
      <p:grpSp>
        <p:nvGrpSpPr>
          <p:cNvPr id="12" name="Group 11">
            <a:extLst>
              <a:ext uri="{FF2B5EF4-FFF2-40B4-BE49-F238E27FC236}">
                <a16:creationId xmlns:a16="http://schemas.microsoft.com/office/drawing/2014/main" id="{080C33DA-9D03-41AF-8DF2-BF9C8F818225}"/>
              </a:ext>
            </a:extLst>
          </p:cNvPr>
          <p:cNvGrpSpPr/>
          <p:nvPr/>
        </p:nvGrpSpPr>
        <p:grpSpPr>
          <a:xfrm>
            <a:off x="114300" y="1096393"/>
            <a:ext cx="11963400" cy="5429295"/>
            <a:chOff x="114300" y="1295400"/>
            <a:chExt cx="11963400" cy="5429295"/>
          </a:xfrm>
        </p:grpSpPr>
        <p:grpSp>
          <p:nvGrpSpPr>
            <p:cNvPr id="13" name="Group 12">
              <a:extLst>
                <a:ext uri="{FF2B5EF4-FFF2-40B4-BE49-F238E27FC236}">
                  <a16:creationId xmlns:a16="http://schemas.microsoft.com/office/drawing/2014/main" id="{9B9A8379-2766-4C71-AC1D-88E9334EF031}"/>
                </a:ext>
              </a:extLst>
            </p:cNvPr>
            <p:cNvGrpSpPr/>
            <p:nvPr/>
          </p:nvGrpSpPr>
          <p:grpSpPr>
            <a:xfrm>
              <a:off x="114300" y="1295400"/>
              <a:ext cx="11963400" cy="5429295"/>
              <a:chOff x="228600" y="1276411"/>
              <a:chExt cx="11963400" cy="5429295"/>
            </a:xfrm>
          </p:grpSpPr>
          <p:pic>
            <p:nvPicPr>
              <p:cNvPr id="15" name="Picture 14">
                <a:extLst>
                  <a:ext uri="{FF2B5EF4-FFF2-40B4-BE49-F238E27FC236}">
                    <a16:creationId xmlns:a16="http://schemas.microsoft.com/office/drawing/2014/main" id="{D0DB783E-3B9D-4ECB-8ABB-A2F74E6C55DA}"/>
                  </a:ext>
                </a:extLst>
              </p:cNvPr>
              <p:cNvPicPr>
                <a:picLocks noChangeAspect="1"/>
              </p:cNvPicPr>
              <p:nvPr/>
            </p:nvPicPr>
            <p:blipFill>
              <a:blip r:embed="rId2"/>
              <a:stretch>
                <a:fillRect/>
              </a:stretch>
            </p:blipFill>
            <p:spPr>
              <a:xfrm>
                <a:off x="228600" y="1276411"/>
                <a:ext cx="8991600" cy="2726915"/>
              </a:xfrm>
              <a:prstGeom prst="rect">
                <a:avLst/>
              </a:prstGeom>
            </p:spPr>
          </p:pic>
          <p:pic>
            <p:nvPicPr>
              <p:cNvPr id="16" name="Picture 15">
                <a:extLst>
                  <a:ext uri="{FF2B5EF4-FFF2-40B4-BE49-F238E27FC236}">
                    <a16:creationId xmlns:a16="http://schemas.microsoft.com/office/drawing/2014/main" id="{EE57D518-EB6B-4E42-B3D1-768C798FF30E}"/>
                  </a:ext>
                </a:extLst>
              </p:cNvPr>
              <p:cNvPicPr>
                <a:picLocks noChangeAspect="1"/>
              </p:cNvPicPr>
              <p:nvPr/>
            </p:nvPicPr>
            <p:blipFill>
              <a:blip r:embed="rId3"/>
              <a:stretch>
                <a:fillRect/>
              </a:stretch>
            </p:blipFill>
            <p:spPr>
              <a:xfrm>
                <a:off x="243840" y="4003326"/>
                <a:ext cx="8976360" cy="2702380"/>
              </a:xfrm>
              <a:prstGeom prst="rect">
                <a:avLst/>
              </a:prstGeom>
            </p:spPr>
          </p:pic>
          <p:pic>
            <p:nvPicPr>
              <p:cNvPr id="17" name="Picture 16">
                <a:extLst>
                  <a:ext uri="{FF2B5EF4-FFF2-40B4-BE49-F238E27FC236}">
                    <a16:creationId xmlns:a16="http://schemas.microsoft.com/office/drawing/2014/main" id="{20DDE454-3C5B-4BF2-95C7-84C220E1E885}"/>
                  </a:ext>
                </a:extLst>
              </p:cNvPr>
              <p:cNvPicPr>
                <a:picLocks noChangeAspect="1"/>
              </p:cNvPicPr>
              <p:nvPr/>
            </p:nvPicPr>
            <p:blipFill rotWithShape="1">
              <a:blip r:embed="rId4"/>
              <a:srcRect b="8522"/>
              <a:stretch/>
            </p:blipFill>
            <p:spPr>
              <a:xfrm>
                <a:off x="9244584" y="4003325"/>
                <a:ext cx="2947416" cy="2626075"/>
              </a:xfrm>
              <a:prstGeom prst="rect">
                <a:avLst/>
              </a:prstGeom>
            </p:spPr>
          </p:pic>
        </p:grpSp>
        <p:pic>
          <p:nvPicPr>
            <p:cNvPr id="14" name="Picture 13">
              <a:extLst>
                <a:ext uri="{FF2B5EF4-FFF2-40B4-BE49-F238E27FC236}">
                  <a16:creationId xmlns:a16="http://schemas.microsoft.com/office/drawing/2014/main" id="{236186A9-AF85-49D5-87AB-C235EFC7D76E}"/>
                </a:ext>
              </a:extLst>
            </p:cNvPr>
            <p:cNvPicPr>
              <a:picLocks noChangeAspect="1"/>
            </p:cNvPicPr>
            <p:nvPr/>
          </p:nvPicPr>
          <p:blipFill>
            <a:blip r:embed="rId5"/>
            <a:stretch>
              <a:fillRect/>
            </a:stretch>
          </p:blipFill>
          <p:spPr>
            <a:xfrm>
              <a:off x="9142476" y="1320232"/>
              <a:ext cx="2909316" cy="2683353"/>
            </a:xfrm>
            <a:prstGeom prst="rect">
              <a:avLst/>
            </a:prstGeom>
          </p:spPr>
        </p:pic>
      </p:grpSp>
      <p:sp>
        <p:nvSpPr>
          <p:cNvPr id="18" name="Rectangle 17">
            <a:extLst>
              <a:ext uri="{FF2B5EF4-FFF2-40B4-BE49-F238E27FC236}">
                <a16:creationId xmlns:a16="http://schemas.microsoft.com/office/drawing/2014/main" id="{8DC83E18-42C6-4B92-AC54-BD6339FC4B57}"/>
              </a:ext>
            </a:extLst>
          </p:cNvPr>
          <p:cNvSpPr/>
          <p:nvPr/>
        </p:nvSpPr>
        <p:spPr>
          <a:xfrm>
            <a:off x="4433782" y="6477000"/>
            <a:ext cx="3324436" cy="307777"/>
          </a:xfrm>
          <a:prstGeom prst="rect">
            <a:avLst/>
          </a:prstGeom>
        </p:spPr>
        <p:txBody>
          <a:bodyPr wrap="none">
            <a:spAutoFit/>
          </a:bodyPr>
          <a:lstStyle/>
          <a:p>
            <a:r>
              <a:rPr lang="en-US" sz="1400" dirty="0">
                <a:hlinkClick r:id="rId6"/>
              </a:rPr>
              <a:t>https://matlabacademy.mathworks.com/</a:t>
            </a:r>
            <a:endParaRPr lang="en-US" sz="1400" dirty="0"/>
          </a:p>
        </p:txBody>
      </p:sp>
    </p:spTree>
    <p:extLst>
      <p:ext uri="{BB962C8B-B14F-4D97-AF65-F5344CB8AC3E}">
        <p14:creationId xmlns:p14="http://schemas.microsoft.com/office/powerpoint/2010/main" val="170755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AC5200-C86A-D1DE-85F6-09B15790345F}"/>
              </a:ext>
            </a:extLst>
          </p:cNvPr>
          <p:cNvPicPr>
            <a:picLocks noChangeAspect="1"/>
          </p:cNvPicPr>
          <p:nvPr/>
        </p:nvPicPr>
        <p:blipFill>
          <a:blip r:embed="rId2"/>
          <a:stretch>
            <a:fillRect/>
          </a:stretch>
        </p:blipFill>
        <p:spPr>
          <a:xfrm>
            <a:off x="8229600" y="1921219"/>
            <a:ext cx="2813137" cy="943429"/>
          </a:xfrm>
          <a:prstGeom prst="rect">
            <a:avLst/>
          </a:prstGeom>
        </p:spPr>
      </p:pic>
      <p:sp>
        <p:nvSpPr>
          <p:cNvPr id="7" name="Title 6">
            <a:extLst>
              <a:ext uri="{FF2B5EF4-FFF2-40B4-BE49-F238E27FC236}">
                <a16:creationId xmlns:a16="http://schemas.microsoft.com/office/drawing/2014/main" id="{8245FEE9-C035-4AAA-B3FC-C6D9F7E4F4BD}"/>
              </a:ext>
            </a:extLst>
          </p:cNvPr>
          <p:cNvSpPr>
            <a:spLocks noGrp="1"/>
          </p:cNvSpPr>
          <p:nvPr>
            <p:ph type="title"/>
          </p:nvPr>
        </p:nvSpPr>
        <p:spPr/>
        <p:txBody>
          <a:bodyPr/>
          <a:lstStyle/>
          <a:p>
            <a:r>
              <a:rPr lang="en-US" b="1" dirty="0"/>
              <a:t>Take Advantage of RTX’s Enterprise License:</a:t>
            </a:r>
          </a:p>
        </p:txBody>
      </p:sp>
      <p:grpSp>
        <p:nvGrpSpPr>
          <p:cNvPr id="88" name="Group 87">
            <a:extLst>
              <a:ext uri="{FF2B5EF4-FFF2-40B4-BE49-F238E27FC236}">
                <a16:creationId xmlns:a16="http://schemas.microsoft.com/office/drawing/2014/main" id="{F6DBD47B-B284-4783-B397-B5C0F542F8EA}"/>
              </a:ext>
            </a:extLst>
          </p:cNvPr>
          <p:cNvGrpSpPr/>
          <p:nvPr/>
        </p:nvGrpSpPr>
        <p:grpSpPr>
          <a:xfrm>
            <a:off x="827361" y="1452915"/>
            <a:ext cx="3200400" cy="4757437"/>
            <a:chOff x="812280" y="1543050"/>
            <a:chExt cx="3200400" cy="4757437"/>
          </a:xfrm>
        </p:grpSpPr>
        <p:sp>
          <p:nvSpPr>
            <p:cNvPr id="8" name="Rectangle 7">
              <a:extLst>
                <a:ext uri="{FF2B5EF4-FFF2-40B4-BE49-F238E27FC236}">
                  <a16:creationId xmlns:a16="http://schemas.microsoft.com/office/drawing/2014/main" id="{5B58F739-5801-43FB-ABE5-7E8213D0AF85}"/>
                </a:ext>
              </a:extLst>
            </p:cNvPr>
            <p:cNvSpPr/>
            <p:nvPr/>
          </p:nvSpPr>
          <p:spPr>
            <a:xfrm>
              <a:off x="812280" y="1543050"/>
              <a:ext cx="3200400" cy="4757437"/>
            </a:xfrm>
            <a:prstGeom prst="rect">
              <a:avLst/>
            </a:prstGeom>
            <a:noFill/>
            <a:ln w="38100">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4" name="TextBox 13">
              <a:extLst>
                <a:ext uri="{FF2B5EF4-FFF2-40B4-BE49-F238E27FC236}">
                  <a16:creationId xmlns:a16="http://schemas.microsoft.com/office/drawing/2014/main" id="{52F149F8-5608-41DA-9E45-F331DFE14D80}"/>
                </a:ext>
              </a:extLst>
            </p:cNvPr>
            <p:cNvSpPr txBox="1"/>
            <p:nvPr/>
          </p:nvSpPr>
          <p:spPr>
            <a:xfrm>
              <a:off x="812280" y="1737896"/>
              <a:ext cx="3200399" cy="707886"/>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100+ tools</a:t>
              </a:r>
            </a:p>
          </p:txBody>
        </p:sp>
      </p:grpSp>
      <p:grpSp>
        <p:nvGrpSpPr>
          <p:cNvPr id="84" name="Group 83">
            <a:extLst>
              <a:ext uri="{FF2B5EF4-FFF2-40B4-BE49-F238E27FC236}">
                <a16:creationId xmlns:a16="http://schemas.microsoft.com/office/drawing/2014/main" id="{276EAFBF-A120-48CB-BF1F-BB627B6D31E5}"/>
              </a:ext>
            </a:extLst>
          </p:cNvPr>
          <p:cNvGrpSpPr/>
          <p:nvPr/>
        </p:nvGrpSpPr>
        <p:grpSpPr>
          <a:xfrm>
            <a:off x="936484" y="2666248"/>
            <a:ext cx="1918602" cy="897843"/>
            <a:chOff x="921403" y="2756383"/>
            <a:chExt cx="1918602" cy="897843"/>
          </a:xfrm>
        </p:grpSpPr>
        <p:pic>
          <p:nvPicPr>
            <p:cNvPr id="20" name="Picture 19">
              <a:extLst>
                <a:ext uri="{FF2B5EF4-FFF2-40B4-BE49-F238E27FC236}">
                  <a16:creationId xmlns:a16="http://schemas.microsoft.com/office/drawing/2014/main" id="{7EC3C5E2-4A3B-484A-9BBC-FAE4E2A2D451}"/>
                </a:ext>
              </a:extLst>
            </p:cNvPr>
            <p:cNvPicPr>
              <a:picLocks noChangeAspect="1"/>
            </p:cNvPicPr>
            <p:nvPr/>
          </p:nvPicPr>
          <p:blipFill>
            <a:blip r:embed="rId3"/>
            <a:stretch>
              <a:fillRect/>
            </a:stretch>
          </p:blipFill>
          <p:spPr>
            <a:xfrm>
              <a:off x="921403" y="2779041"/>
              <a:ext cx="1023440" cy="875185"/>
            </a:xfrm>
            <a:prstGeom prst="rect">
              <a:avLst/>
            </a:prstGeom>
          </p:spPr>
        </p:pic>
        <p:pic>
          <p:nvPicPr>
            <p:cNvPr id="22" name="Picture 21">
              <a:extLst>
                <a:ext uri="{FF2B5EF4-FFF2-40B4-BE49-F238E27FC236}">
                  <a16:creationId xmlns:a16="http://schemas.microsoft.com/office/drawing/2014/main" id="{60FDB36F-3188-4602-A790-50410F0C13E7}"/>
                </a:ext>
              </a:extLst>
            </p:cNvPr>
            <p:cNvPicPr>
              <a:picLocks noChangeAspect="1"/>
            </p:cNvPicPr>
            <p:nvPr/>
          </p:nvPicPr>
          <p:blipFill>
            <a:blip r:embed="rId4"/>
            <a:stretch>
              <a:fillRect/>
            </a:stretch>
          </p:blipFill>
          <p:spPr>
            <a:xfrm>
              <a:off x="2001652" y="2756383"/>
              <a:ext cx="838353" cy="809586"/>
            </a:xfrm>
            <a:prstGeom prst="rect">
              <a:avLst/>
            </a:prstGeom>
          </p:spPr>
        </p:pic>
      </p:grpSp>
      <p:grpSp>
        <p:nvGrpSpPr>
          <p:cNvPr id="87" name="Group 86">
            <a:extLst>
              <a:ext uri="{FF2B5EF4-FFF2-40B4-BE49-F238E27FC236}">
                <a16:creationId xmlns:a16="http://schemas.microsoft.com/office/drawing/2014/main" id="{20F013F5-2AA1-40A2-BB92-033A382D557E}"/>
              </a:ext>
            </a:extLst>
          </p:cNvPr>
          <p:cNvGrpSpPr/>
          <p:nvPr/>
        </p:nvGrpSpPr>
        <p:grpSpPr>
          <a:xfrm>
            <a:off x="3213949" y="4138172"/>
            <a:ext cx="711149" cy="1987127"/>
            <a:chOff x="3198867" y="4228307"/>
            <a:chExt cx="711149" cy="1987127"/>
          </a:xfrm>
        </p:grpSpPr>
        <p:pic>
          <p:nvPicPr>
            <p:cNvPr id="40" name="Picture 39">
              <a:extLst>
                <a:ext uri="{FF2B5EF4-FFF2-40B4-BE49-F238E27FC236}">
                  <a16:creationId xmlns:a16="http://schemas.microsoft.com/office/drawing/2014/main" id="{8376FF53-5DB8-45E2-9FFF-3A87AE24DBC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18331" y="4885997"/>
              <a:ext cx="691685" cy="659956"/>
            </a:xfrm>
            <a:prstGeom prst="rect">
              <a:avLst/>
            </a:prstGeom>
          </p:spPr>
        </p:pic>
        <p:pic>
          <p:nvPicPr>
            <p:cNvPr id="42" name="Picture 41">
              <a:extLst>
                <a:ext uri="{FF2B5EF4-FFF2-40B4-BE49-F238E27FC236}">
                  <a16:creationId xmlns:a16="http://schemas.microsoft.com/office/drawing/2014/main" id="{2E53CD03-D8F9-4DCC-BB9C-D6870E969227}"/>
                </a:ext>
              </a:extLst>
            </p:cNvPr>
            <p:cNvPicPr>
              <a:picLocks noChangeAspect="1"/>
            </p:cNvPicPr>
            <p:nvPr/>
          </p:nvPicPr>
          <p:blipFill rotWithShape="1">
            <a:blip r:embed="rId6">
              <a:clrChange>
                <a:clrFrom>
                  <a:srgbClr val="FFFFFF"/>
                </a:clrFrom>
                <a:clrTo>
                  <a:srgbClr val="FFFFFF">
                    <a:alpha val="0"/>
                  </a:srgbClr>
                </a:clrTo>
              </a:clrChange>
            </a:blip>
            <a:srcRect t="953"/>
            <a:stretch/>
          </p:blipFill>
          <p:spPr>
            <a:xfrm>
              <a:off x="3198867" y="5555478"/>
              <a:ext cx="691685" cy="659956"/>
            </a:xfrm>
            <a:prstGeom prst="rect">
              <a:avLst/>
            </a:prstGeom>
          </p:spPr>
        </p:pic>
        <p:pic>
          <p:nvPicPr>
            <p:cNvPr id="44" name="Picture 43">
              <a:extLst>
                <a:ext uri="{FF2B5EF4-FFF2-40B4-BE49-F238E27FC236}">
                  <a16:creationId xmlns:a16="http://schemas.microsoft.com/office/drawing/2014/main" id="{C6E90262-E3B5-451B-BF13-4043462339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204306" y="4228307"/>
              <a:ext cx="705710" cy="629928"/>
            </a:xfrm>
            <a:prstGeom prst="rect">
              <a:avLst/>
            </a:prstGeom>
          </p:spPr>
        </p:pic>
      </p:grpSp>
      <p:pic>
        <p:nvPicPr>
          <p:cNvPr id="50" name="Picture 49">
            <a:extLst>
              <a:ext uri="{FF2B5EF4-FFF2-40B4-BE49-F238E27FC236}">
                <a16:creationId xmlns:a16="http://schemas.microsoft.com/office/drawing/2014/main" id="{86200CEA-5DBE-49C3-92D6-8891B6E2A0C7}"/>
              </a:ext>
            </a:extLst>
          </p:cNvPr>
          <p:cNvPicPr>
            <a:picLocks noChangeAspect="1"/>
          </p:cNvPicPr>
          <p:nvPr/>
        </p:nvPicPr>
        <p:blipFill>
          <a:blip r:embed="rId8"/>
          <a:stretch>
            <a:fillRect/>
          </a:stretch>
        </p:blipFill>
        <p:spPr>
          <a:xfrm>
            <a:off x="977088" y="5032368"/>
            <a:ext cx="2107538" cy="980343"/>
          </a:xfrm>
          <a:prstGeom prst="rect">
            <a:avLst/>
          </a:prstGeom>
        </p:spPr>
      </p:pic>
      <p:grpSp>
        <p:nvGrpSpPr>
          <p:cNvPr id="86" name="Group 85">
            <a:extLst>
              <a:ext uri="{FF2B5EF4-FFF2-40B4-BE49-F238E27FC236}">
                <a16:creationId xmlns:a16="http://schemas.microsoft.com/office/drawing/2014/main" id="{B98FAF5B-3942-4D1C-843D-01F89DB118B8}"/>
              </a:ext>
            </a:extLst>
          </p:cNvPr>
          <p:cNvGrpSpPr/>
          <p:nvPr/>
        </p:nvGrpSpPr>
        <p:grpSpPr>
          <a:xfrm>
            <a:off x="900802" y="3589241"/>
            <a:ext cx="2298875" cy="1360523"/>
            <a:chOff x="885720" y="3679376"/>
            <a:chExt cx="2298875" cy="1360523"/>
          </a:xfrm>
        </p:grpSpPr>
        <p:pic>
          <p:nvPicPr>
            <p:cNvPr id="34" name="Picture 33">
              <a:extLst>
                <a:ext uri="{FF2B5EF4-FFF2-40B4-BE49-F238E27FC236}">
                  <a16:creationId xmlns:a16="http://schemas.microsoft.com/office/drawing/2014/main" id="{59CC1F88-E51C-4358-BE3B-9C1C699D3CD0}"/>
                </a:ext>
              </a:extLst>
            </p:cNvPr>
            <p:cNvPicPr>
              <a:picLocks noChangeAspect="1"/>
            </p:cNvPicPr>
            <p:nvPr/>
          </p:nvPicPr>
          <p:blipFill rotWithShape="1">
            <a:blip r:embed="rId9">
              <a:clrChange>
                <a:clrFrom>
                  <a:srgbClr val="FFFFFF"/>
                </a:clrFrom>
                <a:clrTo>
                  <a:srgbClr val="FFFFFF">
                    <a:alpha val="0"/>
                  </a:srgbClr>
                </a:clrTo>
              </a:clrChange>
            </a:blip>
            <a:srcRect t="843"/>
            <a:stretch/>
          </p:blipFill>
          <p:spPr>
            <a:xfrm>
              <a:off x="885720" y="3837333"/>
              <a:ext cx="678756" cy="660799"/>
            </a:xfrm>
            <a:prstGeom prst="rect">
              <a:avLst/>
            </a:prstGeom>
          </p:spPr>
        </p:pic>
        <p:pic>
          <p:nvPicPr>
            <p:cNvPr id="46" name="Picture 45">
              <a:extLst>
                <a:ext uri="{FF2B5EF4-FFF2-40B4-BE49-F238E27FC236}">
                  <a16:creationId xmlns:a16="http://schemas.microsoft.com/office/drawing/2014/main" id="{CB111291-5F52-4107-800C-3B6019610990}"/>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2163534" y="4304267"/>
              <a:ext cx="793900" cy="735632"/>
            </a:xfrm>
            <a:prstGeom prst="rect">
              <a:avLst/>
            </a:prstGeom>
          </p:spPr>
        </p:pic>
        <p:pic>
          <p:nvPicPr>
            <p:cNvPr id="48" name="Picture 47">
              <a:extLst>
                <a:ext uri="{FF2B5EF4-FFF2-40B4-BE49-F238E27FC236}">
                  <a16:creationId xmlns:a16="http://schemas.microsoft.com/office/drawing/2014/main" id="{E917FCA5-D509-43EB-80B3-71E8EB956EA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835098" y="3679376"/>
              <a:ext cx="800335" cy="689650"/>
            </a:xfrm>
            <a:prstGeom prst="rect">
              <a:avLst/>
            </a:prstGeom>
          </p:spPr>
        </p:pic>
        <p:pic>
          <p:nvPicPr>
            <p:cNvPr id="30" name="Picture 29">
              <a:extLst>
                <a:ext uri="{FF2B5EF4-FFF2-40B4-BE49-F238E27FC236}">
                  <a16:creationId xmlns:a16="http://schemas.microsoft.com/office/drawing/2014/main" id="{BDA16E4C-2467-48B6-A008-9B862378910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310397" y="4265231"/>
              <a:ext cx="705709" cy="660799"/>
            </a:xfrm>
            <a:prstGeom prst="rect">
              <a:avLst/>
            </a:prstGeom>
          </p:spPr>
        </p:pic>
        <p:pic>
          <p:nvPicPr>
            <p:cNvPr id="53" name="Picture 52">
              <a:extLst>
                <a:ext uri="{FF2B5EF4-FFF2-40B4-BE49-F238E27FC236}">
                  <a16:creationId xmlns:a16="http://schemas.microsoft.com/office/drawing/2014/main" id="{BCED2F12-BA3D-4CFF-8CD4-C3AC43D5FCAE}"/>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2645619" y="3742180"/>
              <a:ext cx="538976" cy="544312"/>
            </a:xfrm>
            <a:prstGeom prst="rect">
              <a:avLst/>
            </a:prstGeom>
          </p:spPr>
        </p:pic>
      </p:grpSp>
      <p:grpSp>
        <p:nvGrpSpPr>
          <p:cNvPr id="85" name="Group 84">
            <a:extLst>
              <a:ext uri="{FF2B5EF4-FFF2-40B4-BE49-F238E27FC236}">
                <a16:creationId xmlns:a16="http://schemas.microsoft.com/office/drawing/2014/main" id="{503088B5-1A18-48B4-AF43-EF73F549448F}"/>
              </a:ext>
            </a:extLst>
          </p:cNvPr>
          <p:cNvGrpSpPr/>
          <p:nvPr/>
        </p:nvGrpSpPr>
        <p:grpSpPr>
          <a:xfrm>
            <a:off x="3111197" y="2759728"/>
            <a:ext cx="813901" cy="1293390"/>
            <a:chOff x="3096115" y="2849864"/>
            <a:chExt cx="813901" cy="1293390"/>
          </a:xfrm>
        </p:grpSpPr>
        <p:pic>
          <p:nvPicPr>
            <p:cNvPr id="24" name="Picture 23">
              <a:extLst>
                <a:ext uri="{FF2B5EF4-FFF2-40B4-BE49-F238E27FC236}">
                  <a16:creationId xmlns:a16="http://schemas.microsoft.com/office/drawing/2014/main" id="{26BBBB63-1C0E-4280-A662-0739664AF542}"/>
                </a:ext>
              </a:extLst>
            </p:cNvPr>
            <p:cNvPicPr>
              <a:picLocks noChangeAspect="1"/>
            </p:cNvPicPr>
            <p:nvPr/>
          </p:nvPicPr>
          <p:blipFill>
            <a:blip r:embed="rId16"/>
            <a:stretch>
              <a:fillRect/>
            </a:stretch>
          </p:blipFill>
          <p:spPr>
            <a:xfrm>
              <a:off x="3096115" y="2849864"/>
              <a:ext cx="754305" cy="707886"/>
            </a:xfrm>
            <a:prstGeom prst="rect">
              <a:avLst/>
            </a:prstGeom>
          </p:spPr>
        </p:pic>
        <p:pic>
          <p:nvPicPr>
            <p:cNvPr id="55" name="Picture 54">
              <a:extLst>
                <a:ext uri="{FF2B5EF4-FFF2-40B4-BE49-F238E27FC236}">
                  <a16:creationId xmlns:a16="http://schemas.microsoft.com/office/drawing/2014/main" id="{EF62B106-F73D-4BC6-9339-23069185180D}"/>
                </a:ext>
              </a:extLst>
            </p:cNvPr>
            <p:cNvPicPr>
              <a:picLocks noChangeAspect="1"/>
            </p:cNvPicPr>
            <p:nvPr/>
          </p:nvPicPr>
          <p:blipFill>
            <a:blip r:embed="rId17"/>
            <a:stretch>
              <a:fillRect/>
            </a:stretch>
          </p:blipFill>
          <p:spPr>
            <a:xfrm>
              <a:off x="3157541" y="3628904"/>
              <a:ext cx="752475" cy="514350"/>
            </a:xfrm>
            <a:prstGeom prst="rect">
              <a:avLst/>
            </a:prstGeom>
          </p:spPr>
        </p:pic>
      </p:grpSp>
      <p:grpSp>
        <p:nvGrpSpPr>
          <p:cNvPr id="79" name="Group 78">
            <a:extLst>
              <a:ext uri="{FF2B5EF4-FFF2-40B4-BE49-F238E27FC236}">
                <a16:creationId xmlns:a16="http://schemas.microsoft.com/office/drawing/2014/main" id="{EEBF964D-F1E2-4F06-B6DE-1AA3E11A98FB}"/>
              </a:ext>
            </a:extLst>
          </p:cNvPr>
          <p:cNvGrpSpPr/>
          <p:nvPr/>
        </p:nvGrpSpPr>
        <p:grpSpPr>
          <a:xfrm>
            <a:off x="8052146" y="3133507"/>
            <a:ext cx="3203370" cy="1371600"/>
            <a:chOff x="8037065" y="3223643"/>
            <a:chExt cx="3203370" cy="1371600"/>
          </a:xfrm>
        </p:grpSpPr>
        <p:pic>
          <p:nvPicPr>
            <p:cNvPr id="62" name="Picture 61">
              <a:extLst>
                <a:ext uri="{FF2B5EF4-FFF2-40B4-BE49-F238E27FC236}">
                  <a16:creationId xmlns:a16="http://schemas.microsoft.com/office/drawing/2014/main" id="{2D566153-4229-4404-9D9F-99411AC351D2}"/>
                </a:ext>
              </a:extLst>
            </p:cNvPr>
            <p:cNvPicPr>
              <a:picLocks noChangeAspect="1"/>
            </p:cNvPicPr>
            <p:nvPr/>
          </p:nvPicPr>
          <p:blipFill>
            <a:blip r:embed="rId18"/>
            <a:stretch>
              <a:fillRect/>
            </a:stretch>
          </p:blipFill>
          <p:spPr>
            <a:xfrm>
              <a:off x="8248650" y="3759581"/>
              <a:ext cx="1616292" cy="786994"/>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83B6D6D7-6277-4FEA-BA49-388771575116}"/>
                </a:ext>
              </a:extLst>
            </p:cNvPr>
            <p:cNvSpPr/>
            <p:nvPr/>
          </p:nvSpPr>
          <p:spPr>
            <a:xfrm>
              <a:off x="8040035" y="3223643"/>
              <a:ext cx="3200400" cy="1371600"/>
            </a:xfrm>
            <a:prstGeom prst="rect">
              <a:avLst/>
            </a:prstGeom>
            <a:noFill/>
            <a:ln w="38100">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60" name="Picture 59">
              <a:extLst>
                <a:ext uri="{FF2B5EF4-FFF2-40B4-BE49-F238E27FC236}">
                  <a16:creationId xmlns:a16="http://schemas.microsoft.com/office/drawing/2014/main" id="{63F3C3D7-170F-45E5-8997-E9EFA3477652}"/>
                </a:ext>
              </a:extLst>
            </p:cNvPr>
            <p:cNvPicPr>
              <a:picLocks noChangeAspect="1"/>
            </p:cNvPicPr>
            <p:nvPr/>
          </p:nvPicPr>
          <p:blipFill>
            <a:blip r:embed="rId19"/>
            <a:stretch>
              <a:fillRect/>
            </a:stretch>
          </p:blipFill>
          <p:spPr>
            <a:xfrm>
              <a:off x="10007829" y="3250415"/>
              <a:ext cx="1209513" cy="1324505"/>
            </a:xfrm>
            <a:prstGeom prst="rect">
              <a:avLst/>
            </a:prstGeom>
          </p:spPr>
        </p:pic>
        <p:sp>
          <p:nvSpPr>
            <p:cNvPr id="57" name="TextBox 56">
              <a:extLst>
                <a:ext uri="{FF2B5EF4-FFF2-40B4-BE49-F238E27FC236}">
                  <a16:creationId xmlns:a16="http://schemas.microsoft.com/office/drawing/2014/main" id="{60EB6646-309F-49A7-9C24-64040A9AB2F3}"/>
                </a:ext>
              </a:extLst>
            </p:cNvPr>
            <p:cNvSpPr txBox="1"/>
            <p:nvPr/>
          </p:nvSpPr>
          <p:spPr>
            <a:xfrm>
              <a:off x="8037065" y="3261182"/>
              <a:ext cx="1970764"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Examples with Executable Code</a:t>
              </a:r>
            </a:p>
          </p:txBody>
        </p:sp>
      </p:grpSp>
      <p:grpSp>
        <p:nvGrpSpPr>
          <p:cNvPr id="74" name="Group 73">
            <a:extLst>
              <a:ext uri="{FF2B5EF4-FFF2-40B4-BE49-F238E27FC236}">
                <a16:creationId xmlns:a16="http://schemas.microsoft.com/office/drawing/2014/main" id="{78D945B6-9D14-41EE-9F05-CF6DDB4C5A37}"/>
              </a:ext>
            </a:extLst>
          </p:cNvPr>
          <p:cNvGrpSpPr/>
          <p:nvPr/>
        </p:nvGrpSpPr>
        <p:grpSpPr>
          <a:xfrm>
            <a:off x="8055116" y="1447800"/>
            <a:ext cx="3200400" cy="1371600"/>
            <a:chOff x="8040035" y="1728436"/>
            <a:chExt cx="3200400" cy="1371600"/>
          </a:xfrm>
        </p:grpSpPr>
        <p:sp>
          <p:nvSpPr>
            <p:cNvPr id="56" name="TextBox 55">
              <a:extLst>
                <a:ext uri="{FF2B5EF4-FFF2-40B4-BE49-F238E27FC236}">
                  <a16:creationId xmlns:a16="http://schemas.microsoft.com/office/drawing/2014/main" id="{CE09EE18-1E3D-4122-A8E6-9779CC6D2ABA}"/>
                </a:ext>
              </a:extLst>
            </p:cNvPr>
            <p:cNvSpPr txBox="1"/>
            <p:nvPr/>
          </p:nvSpPr>
          <p:spPr>
            <a:xfrm>
              <a:off x="8040035" y="1750797"/>
              <a:ext cx="3200399"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NEW RTX User Community Resources Site</a:t>
              </a:r>
            </a:p>
          </p:txBody>
        </p:sp>
        <p:sp>
          <p:nvSpPr>
            <p:cNvPr id="10" name="Rectangle 9">
              <a:extLst>
                <a:ext uri="{FF2B5EF4-FFF2-40B4-BE49-F238E27FC236}">
                  <a16:creationId xmlns:a16="http://schemas.microsoft.com/office/drawing/2014/main" id="{8F5F7684-9991-4FF7-9048-FE03F158A75B}"/>
                </a:ext>
              </a:extLst>
            </p:cNvPr>
            <p:cNvSpPr/>
            <p:nvPr/>
          </p:nvSpPr>
          <p:spPr>
            <a:xfrm>
              <a:off x="8040035" y="1728436"/>
              <a:ext cx="3200400" cy="1371600"/>
            </a:xfrm>
            <a:prstGeom prst="rect">
              <a:avLst/>
            </a:prstGeom>
            <a:noFill/>
            <a:ln w="38100">
              <a:solidFill>
                <a:schemeClr val="accent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0" name="Group 79">
            <a:extLst>
              <a:ext uri="{FF2B5EF4-FFF2-40B4-BE49-F238E27FC236}">
                <a16:creationId xmlns:a16="http://schemas.microsoft.com/office/drawing/2014/main" id="{6FAE7FBC-9FEB-49A0-93AF-E2F0F68DF14F}"/>
              </a:ext>
            </a:extLst>
          </p:cNvPr>
          <p:cNvGrpSpPr/>
          <p:nvPr/>
        </p:nvGrpSpPr>
        <p:grpSpPr>
          <a:xfrm>
            <a:off x="8055116" y="4819215"/>
            <a:ext cx="3200400" cy="1371600"/>
            <a:chOff x="8040035" y="4909351"/>
            <a:chExt cx="3200400" cy="1371600"/>
          </a:xfrm>
        </p:grpSpPr>
        <p:sp>
          <p:nvSpPr>
            <p:cNvPr id="12" name="Rectangle 11">
              <a:extLst>
                <a:ext uri="{FF2B5EF4-FFF2-40B4-BE49-F238E27FC236}">
                  <a16:creationId xmlns:a16="http://schemas.microsoft.com/office/drawing/2014/main" id="{3F025F63-B78D-4BBB-B0C4-14E817BD6E3C}"/>
                </a:ext>
              </a:extLst>
            </p:cNvPr>
            <p:cNvSpPr/>
            <p:nvPr/>
          </p:nvSpPr>
          <p:spPr>
            <a:xfrm>
              <a:off x="8040035" y="4909351"/>
              <a:ext cx="3200400" cy="1371600"/>
            </a:xfrm>
            <a:prstGeom prst="rect">
              <a:avLst/>
            </a:prstGeom>
            <a:noFill/>
            <a:ln w="38100">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8" name="TextBox 57">
              <a:extLst>
                <a:ext uri="{FF2B5EF4-FFF2-40B4-BE49-F238E27FC236}">
                  <a16:creationId xmlns:a16="http://schemas.microsoft.com/office/drawing/2014/main" id="{1845797B-8362-41A7-809E-D6D71A61A7C0}"/>
                </a:ext>
              </a:extLst>
            </p:cNvPr>
            <p:cNvSpPr txBox="1"/>
            <p:nvPr/>
          </p:nvSpPr>
          <p:spPr>
            <a:xfrm>
              <a:off x="8205545" y="5070932"/>
              <a:ext cx="1457658" cy="1077218"/>
            </a:xfrm>
            <a:prstGeom prst="rect">
              <a:avLst/>
            </a:prstGeom>
            <a:noFill/>
          </p:spPr>
          <p:txBody>
            <a:bodyPr wrap="square" rtlCol="0">
              <a:spAutoFit/>
            </a:bodyPr>
            <a:lstStyle/>
            <a:p>
              <a:pPr algn="ctr"/>
              <a:r>
                <a:rPr lang="en-US" sz="1600" b="1" dirty="0">
                  <a:solidFill>
                    <a:srgbClr val="CB6015"/>
                  </a:solidFill>
                  <a:latin typeface="Arial" pitchFamily="34" charset="0"/>
                  <a:cs typeface="Arial" pitchFamily="34" charset="0"/>
                </a:rPr>
                <a:t>Dedicated </a:t>
              </a:r>
              <a:br>
                <a:rPr lang="en-US" sz="1600" b="1" dirty="0">
                  <a:solidFill>
                    <a:srgbClr val="CB6015"/>
                  </a:solidFill>
                  <a:latin typeface="Arial" pitchFamily="34" charset="0"/>
                  <a:cs typeface="Arial" pitchFamily="34" charset="0"/>
                </a:rPr>
              </a:br>
              <a:r>
                <a:rPr lang="en-US" sz="1600" b="1" dirty="0">
                  <a:solidFill>
                    <a:srgbClr val="CB6015"/>
                  </a:solidFill>
                  <a:latin typeface="Arial" pitchFamily="34" charset="0"/>
                  <a:cs typeface="Arial" pitchFamily="34" charset="0"/>
                </a:rPr>
                <a:t>Application Engineer Support</a:t>
              </a:r>
            </a:p>
          </p:txBody>
        </p:sp>
        <p:sp>
          <p:nvSpPr>
            <p:cNvPr id="66" name="Oval 65">
              <a:extLst>
                <a:ext uri="{FF2B5EF4-FFF2-40B4-BE49-F238E27FC236}">
                  <a16:creationId xmlns:a16="http://schemas.microsoft.com/office/drawing/2014/main" id="{21D3B648-1B6F-4EF1-A317-B70B9039F9F9}"/>
                </a:ext>
              </a:extLst>
            </p:cNvPr>
            <p:cNvSpPr/>
            <p:nvPr/>
          </p:nvSpPr>
          <p:spPr>
            <a:xfrm>
              <a:off x="9860577" y="5039140"/>
              <a:ext cx="1127034" cy="1147068"/>
            </a:xfrm>
            <a:prstGeom prst="ellipse">
              <a:avLst/>
            </a:prstGeom>
            <a: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a:stretch>
                <a:fillRect t="-10000" b="-10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grpSp>
      <p:grpSp>
        <p:nvGrpSpPr>
          <p:cNvPr id="83" name="Group 82">
            <a:extLst>
              <a:ext uri="{FF2B5EF4-FFF2-40B4-BE49-F238E27FC236}">
                <a16:creationId xmlns:a16="http://schemas.microsoft.com/office/drawing/2014/main" id="{07835830-22E5-41A9-929B-17F70FBECD9E}"/>
              </a:ext>
            </a:extLst>
          </p:cNvPr>
          <p:cNvGrpSpPr/>
          <p:nvPr/>
        </p:nvGrpSpPr>
        <p:grpSpPr>
          <a:xfrm>
            <a:off x="4441238" y="1452915"/>
            <a:ext cx="3203370" cy="4737901"/>
            <a:chOff x="4426157" y="1543050"/>
            <a:chExt cx="3203370" cy="4737901"/>
          </a:xfrm>
        </p:grpSpPr>
        <p:sp>
          <p:nvSpPr>
            <p:cNvPr id="15" name="TextBox 14">
              <a:extLst>
                <a:ext uri="{FF2B5EF4-FFF2-40B4-BE49-F238E27FC236}">
                  <a16:creationId xmlns:a16="http://schemas.microsoft.com/office/drawing/2014/main" id="{E401EB90-6F27-4B26-BE80-2AE58D6C4B8F}"/>
                </a:ext>
              </a:extLst>
            </p:cNvPr>
            <p:cNvSpPr txBox="1"/>
            <p:nvPr/>
          </p:nvSpPr>
          <p:spPr>
            <a:xfrm>
              <a:off x="4429128" y="1663175"/>
              <a:ext cx="3200399" cy="1015663"/>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online training</a:t>
              </a:r>
            </a:p>
          </p:txBody>
        </p:sp>
        <p:sp>
          <p:nvSpPr>
            <p:cNvPr id="13" name="Rectangle 12">
              <a:extLst>
                <a:ext uri="{FF2B5EF4-FFF2-40B4-BE49-F238E27FC236}">
                  <a16:creationId xmlns:a16="http://schemas.microsoft.com/office/drawing/2014/main" id="{6ACECA59-F6AD-4B76-B249-3E8A55E64724}"/>
                </a:ext>
              </a:extLst>
            </p:cNvPr>
            <p:cNvSpPr/>
            <p:nvPr/>
          </p:nvSpPr>
          <p:spPr>
            <a:xfrm>
              <a:off x="4426157" y="1543050"/>
              <a:ext cx="3200400" cy="4737901"/>
            </a:xfrm>
            <a:prstGeom prst="rect">
              <a:avLst/>
            </a:prstGeom>
            <a:noFill/>
            <a:ln w="38100">
              <a:solidFill>
                <a:schemeClr val="accent4"/>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2" name="Group 81">
            <a:extLst>
              <a:ext uri="{FF2B5EF4-FFF2-40B4-BE49-F238E27FC236}">
                <a16:creationId xmlns:a16="http://schemas.microsoft.com/office/drawing/2014/main" id="{E453696C-B1D2-402B-8D0D-8EC7A17630AD}"/>
              </a:ext>
            </a:extLst>
          </p:cNvPr>
          <p:cNvGrpSpPr/>
          <p:nvPr/>
        </p:nvGrpSpPr>
        <p:grpSpPr>
          <a:xfrm>
            <a:off x="4441239" y="2864648"/>
            <a:ext cx="3200399" cy="1526550"/>
            <a:chOff x="4426157" y="2954784"/>
            <a:chExt cx="3200399" cy="1526550"/>
          </a:xfrm>
        </p:grpSpPr>
        <p:pic>
          <p:nvPicPr>
            <p:cNvPr id="70" name="Picture 69">
              <a:extLst>
                <a:ext uri="{FF2B5EF4-FFF2-40B4-BE49-F238E27FC236}">
                  <a16:creationId xmlns:a16="http://schemas.microsoft.com/office/drawing/2014/main" id="{479A37DC-CFFE-4C8A-8CB7-19AD79E9ED6D}"/>
                </a:ext>
              </a:extLst>
            </p:cNvPr>
            <p:cNvPicPr>
              <a:picLocks noChangeAspect="1"/>
            </p:cNvPicPr>
            <p:nvPr/>
          </p:nvPicPr>
          <p:blipFill rotWithShape="1">
            <a:blip r:embed="rId22"/>
            <a:srcRect l="1331"/>
            <a:stretch/>
          </p:blipFill>
          <p:spPr>
            <a:xfrm>
              <a:off x="4478889" y="3282720"/>
              <a:ext cx="3078746" cy="1198614"/>
            </a:xfrm>
            <a:prstGeom prst="rect">
              <a:avLst/>
            </a:prstGeom>
          </p:spPr>
        </p:pic>
        <p:sp>
          <p:nvSpPr>
            <p:cNvPr id="27" name="TextBox 26">
              <a:extLst>
                <a:ext uri="{FF2B5EF4-FFF2-40B4-BE49-F238E27FC236}">
                  <a16:creationId xmlns:a16="http://schemas.microsoft.com/office/drawing/2014/main" id="{682D790B-0D18-4350-A16B-64BB071A809C}"/>
                </a:ext>
              </a:extLst>
            </p:cNvPr>
            <p:cNvSpPr txBox="1"/>
            <p:nvPr/>
          </p:nvSpPr>
          <p:spPr>
            <a:xfrm>
              <a:off x="4426157" y="2954784"/>
              <a:ext cx="3200399"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Onramps (intro courses):</a:t>
              </a:r>
            </a:p>
          </p:txBody>
        </p:sp>
      </p:grpSp>
      <p:grpSp>
        <p:nvGrpSpPr>
          <p:cNvPr id="81" name="Group 80">
            <a:extLst>
              <a:ext uri="{FF2B5EF4-FFF2-40B4-BE49-F238E27FC236}">
                <a16:creationId xmlns:a16="http://schemas.microsoft.com/office/drawing/2014/main" id="{ABCF3044-BCEC-47FE-A224-D996676587B7}"/>
              </a:ext>
            </a:extLst>
          </p:cNvPr>
          <p:cNvGrpSpPr/>
          <p:nvPr/>
        </p:nvGrpSpPr>
        <p:grpSpPr>
          <a:xfrm>
            <a:off x="4438268" y="4463460"/>
            <a:ext cx="3200398" cy="1632612"/>
            <a:chOff x="4423187" y="4553596"/>
            <a:chExt cx="3200398" cy="1632612"/>
          </a:xfrm>
        </p:grpSpPr>
        <p:sp>
          <p:nvSpPr>
            <p:cNvPr id="28" name="TextBox 27">
              <a:extLst>
                <a:ext uri="{FF2B5EF4-FFF2-40B4-BE49-F238E27FC236}">
                  <a16:creationId xmlns:a16="http://schemas.microsoft.com/office/drawing/2014/main" id="{514BB498-AF33-432A-B9F3-7A505DAB704E}"/>
                </a:ext>
              </a:extLst>
            </p:cNvPr>
            <p:cNvSpPr txBox="1"/>
            <p:nvPr/>
          </p:nvSpPr>
          <p:spPr>
            <a:xfrm>
              <a:off x="4423187" y="4553596"/>
              <a:ext cx="3200398"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Advanced courses:</a:t>
              </a:r>
            </a:p>
          </p:txBody>
        </p:sp>
        <p:pic>
          <p:nvPicPr>
            <p:cNvPr id="71" name="Picture 70">
              <a:extLst>
                <a:ext uri="{FF2B5EF4-FFF2-40B4-BE49-F238E27FC236}">
                  <a16:creationId xmlns:a16="http://schemas.microsoft.com/office/drawing/2014/main" id="{36AF47AD-0177-4D66-A9E5-93838FB286C1}"/>
                </a:ext>
              </a:extLst>
            </p:cNvPr>
            <p:cNvPicPr>
              <a:picLocks noChangeAspect="1"/>
            </p:cNvPicPr>
            <p:nvPr/>
          </p:nvPicPr>
          <p:blipFill>
            <a:blip r:embed="rId23"/>
            <a:stretch>
              <a:fillRect/>
            </a:stretch>
          </p:blipFill>
          <p:spPr>
            <a:xfrm>
              <a:off x="4478889" y="4879777"/>
              <a:ext cx="1988586" cy="1287510"/>
            </a:xfrm>
            <a:prstGeom prst="rect">
              <a:avLst/>
            </a:prstGeom>
          </p:spPr>
        </p:pic>
        <p:pic>
          <p:nvPicPr>
            <p:cNvPr id="73" name="Picture 72">
              <a:extLst>
                <a:ext uri="{FF2B5EF4-FFF2-40B4-BE49-F238E27FC236}">
                  <a16:creationId xmlns:a16="http://schemas.microsoft.com/office/drawing/2014/main" id="{54B2172B-F0ED-4686-A275-5D0DAC99EFF2}"/>
                </a:ext>
              </a:extLst>
            </p:cNvPr>
            <p:cNvPicPr>
              <a:picLocks noChangeAspect="1"/>
            </p:cNvPicPr>
            <p:nvPr/>
          </p:nvPicPr>
          <p:blipFill rotWithShape="1">
            <a:blip r:embed="rId24"/>
            <a:srcRect l="33584" r="10587"/>
            <a:stretch/>
          </p:blipFill>
          <p:spPr>
            <a:xfrm>
              <a:off x="6477000" y="4877186"/>
              <a:ext cx="1080635" cy="1309022"/>
            </a:xfrm>
            <a:prstGeom prst="rect">
              <a:avLst/>
            </a:prstGeom>
          </p:spPr>
        </p:pic>
      </p:grpSp>
    </p:spTree>
    <p:extLst>
      <p:ext uri="{BB962C8B-B14F-4D97-AF65-F5344CB8AC3E}">
        <p14:creationId xmlns:p14="http://schemas.microsoft.com/office/powerpoint/2010/main" val="396116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2"/>
          <a:stretch>
            <a:fillRect/>
          </a:stretch>
        </p:blipFill>
        <p:spPr>
          <a:xfrm>
            <a:off x="5025484" y="1744206"/>
            <a:ext cx="2141035" cy="1932879"/>
          </a:xfrm>
          <a:prstGeom prst="rect">
            <a:avLst/>
          </a:prstGeom>
        </p:spPr>
      </p:pic>
    </p:spTree>
    <p:extLst>
      <p:ext uri="{BB962C8B-B14F-4D97-AF65-F5344CB8AC3E}">
        <p14:creationId xmlns:p14="http://schemas.microsoft.com/office/powerpoint/2010/main" val="187041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04800" y="304800"/>
            <a:ext cx="10769600" cy="990600"/>
          </a:xfrm>
        </p:spPr>
        <p:txBody>
          <a:bodyPr/>
          <a:lstStyle/>
          <a:p>
            <a:r>
              <a:rPr lang="en-US" dirty="0"/>
              <a:t>Wrap-Up</a:t>
            </a:r>
          </a:p>
        </p:txBody>
      </p:sp>
      <p:sp>
        <p:nvSpPr>
          <p:cNvPr id="2" name="Content Placeholder 1"/>
          <p:cNvSpPr>
            <a:spLocks noGrp="1"/>
          </p:cNvSpPr>
          <p:nvPr>
            <p:ph idx="1"/>
          </p:nvPr>
        </p:nvSpPr>
        <p:spPr>
          <a:xfrm>
            <a:off x="533400" y="1447800"/>
            <a:ext cx="10769600" cy="4648200"/>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sz="5400" b="1" dirty="0"/>
              <a:t>Questions?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268669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C5A895E-0C56-B68E-B7ED-5FBB9AD9F386}"/>
              </a:ext>
            </a:extLst>
          </p:cNvPr>
          <p:cNvPicPr>
            <a:picLocks noChangeAspect="1"/>
          </p:cNvPicPr>
          <p:nvPr/>
        </p:nvPicPr>
        <p:blipFill rotWithShape="1">
          <a:blip r:embed="rId2"/>
          <a:srcRect r="16210"/>
          <a:stretch/>
        </p:blipFill>
        <p:spPr>
          <a:xfrm>
            <a:off x="6206874" y="1367156"/>
            <a:ext cx="4877077" cy="4829849"/>
          </a:xfrm>
          <a:prstGeom prst="rect">
            <a:avLst/>
          </a:prstGeom>
        </p:spPr>
      </p:pic>
      <p:pic>
        <p:nvPicPr>
          <p:cNvPr id="10" name="Picture 9">
            <a:extLst>
              <a:ext uri="{FF2B5EF4-FFF2-40B4-BE49-F238E27FC236}">
                <a16:creationId xmlns:a16="http://schemas.microsoft.com/office/drawing/2014/main" id="{BE57E410-06C2-40CC-7C03-C0DFA7949FAF}"/>
              </a:ext>
            </a:extLst>
          </p:cNvPr>
          <p:cNvPicPr>
            <a:picLocks noChangeAspect="1"/>
          </p:cNvPicPr>
          <p:nvPr/>
        </p:nvPicPr>
        <p:blipFill>
          <a:blip r:embed="rId3"/>
          <a:stretch>
            <a:fillRect/>
          </a:stretch>
        </p:blipFill>
        <p:spPr>
          <a:xfrm>
            <a:off x="406636" y="1192811"/>
            <a:ext cx="5299976" cy="5396559"/>
          </a:xfrm>
          <a:prstGeom prst="rect">
            <a:avLst/>
          </a:prstGeom>
          <a:ln>
            <a:noFill/>
          </a:ln>
          <a:effectLst>
            <a:outerShdw blurRad="190500" algn="tl" rotWithShape="0">
              <a:srgbClr val="000000">
                <a:alpha val="70000"/>
              </a:srgbClr>
            </a:outerShdw>
          </a:effectLst>
        </p:spPr>
      </p:pic>
      <p:sp>
        <p:nvSpPr>
          <p:cNvPr id="7" name="Callout: Down Arrow 6">
            <a:extLst>
              <a:ext uri="{FF2B5EF4-FFF2-40B4-BE49-F238E27FC236}">
                <a16:creationId xmlns:a16="http://schemas.microsoft.com/office/drawing/2014/main" id="{725AE529-28A5-4112-9C07-1611E1B41FDE}"/>
              </a:ext>
            </a:extLst>
          </p:cNvPr>
          <p:cNvSpPr/>
          <p:nvPr/>
        </p:nvSpPr>
        <p:spPr>
          <a:xfrm>
            <a:off x="5986942" y="1095124"/>
            <a:ext cx="3601674" cy="701898"/>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Get BU-specific info, such as accessing software and online courses</a:t>
            </a:r>
          </a:p>
        </p:txBody>
      </p:sp>
      <p:sp>
        <p:nvSpPr>
          <p:cNvPr id="11" name="Callout: Down Arrow 10">
            <a:extLst>
              <a:ext uri="{FF2B5EF4-FFF2-40B4-BE49-F238E27FC236}">
                <a16:creationId xmlns:a16="http://schemas.microsoft.com/office/drawing/2014/main" id="{3EC874AD-4B85-4BFB-B432-F9D7C4700229}"/>
              </a:ext>
            </a:extLst>
          </p:cNvPr>
          <p:cNvSpPr/>
          <p:nvPr/>
        </p:nvSpPr>
        <p:spPr>
          <a:xfrm>
            <a:off x="867329" y="3962400"/>
            <a:ext cx="4402822" cy="780176"/>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Explore technical content aligned with RTX’s key initiatives and view past webinar material</a:t>
            </a:r>
          </a:p>
        </p:txBody>
      </p:sp>
      <p:sp>
        <p:nvSpPr>
          <p:cNvPr id="14" name="Arrow: Right 13">
            <a:extLst>
              <a:ext uri="{FF2B5EF4-FFF2-40B4-BE49-F238E27FC236}">
                <a16:creationId xmlns:a16="http://schemas.microsoft.com/office/drawing/2014/main" id="{B11AC22B-0FB1-42FD-B79E-F4A5384E1D26}"/>
              </a:ext>
            </a:extLst>
          </p:cNvPr>
          <p:cNvSpPr/>
          <p:nvPr/>
        </p:nvSpPr>
        <p:spPr>
          <a:xfrm>
            <a:off x="5715000" y="2544449"/>
            <a:ext cx="46094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8" name="Picture 7">
            <a:extLst>
              <a:ext uri="{FF2B5EF4-FFF2-40B4-BE49-F238E27FC236}">
                <a16:creationId xmlns:a16="http://schemas.microsoft.com/office/drawing/2014/main" id="{865FF807-AACC-4E15-AE61-4C036B9A85E1}"/>
              </a:ext>
            </a:extLst>
          </p:cNvPr>
          <p:cNvPicPr>
            <a:picLocks noChangeAspect="1"/>
          </p:cNvPicPr>
          <p:nvPr/>
        </p:nvPicPr>
        <p:blipFill>
          <a:blip r:embed="rId4"/>
          <a:stretch>
            <a:fillRect/>
          </a:stretch>
        </p:blipFill>
        <p:spPr>
          <a:xfrm>
            <a:off x="8144105" y="3782081"/>
            <a:ext cx="3297052" cy="2923519"/>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5E104ED-DE25-4228-8DDF-7DDE93E40593}"/>
              </a:ext>
            </a:extLst>
          </p:cNvPr>
          <p:cNvSpPr/>
          <p:nvPr/>
        </p:nvSpPr>
        <p:spPr>
          <a:xfrm>
            <a:off x="7623501" y="5617974"/>
            <a:ext cx="51221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16" name="Rectangle 15">
            <a:extLst>
              <a:ext uri="{FF2B5EF4-FFF2-40B4-BE49-F238E27FC236}">
                <a16:creationId xmlns:a16="http://schemas.microsoft.com/office/drawing/2014/main" id="{352665E9-2F78-4173-9164-69E916DFDA59}"/>
              </a:ext>
            </a:extLst>
          </p:cNvPr>
          <p:cNvSpPr/>
          <p:nvPr/>
        </p:nvSpPr>
        <p:spPr>
          <a:xfrm>
            <a:off x="6115124" y="5408500"/>
            <a:ext cx="1567100" cy="8290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View and sign up for RTX private events</a:t>
            </a:r>
          </a:p>
        </p:txBody>
      </p:sp>
      <p:sp>
        <p:nvSpPr>
          <p:cNvPr id="4" name="Title 3">
            <a:extLst>
              <a:ext uri="{FF2B5EF4-FFF2-40B4-BE49-F238E27FC236}">
                <a16:creationId xmlns:a16="http://schemas.microsoft.com/office/drawing/2014/main" id="{CCF3CCFB-DB48-6BC3-DD89-7ABE0B4FFA4C}"/>
              </a:ext>
            </a:extLst>
          </p:cNvPr>
          <p:cNvSpPr>
            <a:spLocks noGrp="1"/>
          </p:cNvSpPr>
          <p:nvPr>
            <p:ph type="title"/>
          </p:nvPr>
        </p:nvSpPr>
        <p:spPr>
          <a:xfrm>
            <a:off x="609602" y="457200"/>
            <a:ext cx="11429998" cy="990600"/>
          </a:xfrm>
        </p:spPr>
        <p:txBody>
          <a:bodyPr/>
          <a:lstStyle/>
          <a:p>
            <a:r>
              <a:rPr lang="en-US" b="1" dirty="0"/>
              <a:t>Visit Your </a:t>
            </a:r>
            <a:r>
              <a:rPr lang="en-US" b="1" dirty="0">
                <a:hlinkClick r:id="rId5"/>
              </a:rPr>
              <a:t>RTX User Community Resources</a:t>
            </a:r>
            <a:r>
              <a:rPr lang="en-US" b="1" dirty="0"/>
              <a:t> Site</a:t>
            </a:r>
            <a:endParaRPr lang="en-US" dirty="0"/>
          </a:p>
        </p:txBody>
      </p:sp>
    </p:spTree>
    <p:extLst>
      <p:ext uri="{BB962C8B-B14F-4D97-AF65-F5344CB8AC3E}">
        <p14:creationId xmlns:p14="http://schemas.microsoft.com/office/powerpoint/2010/main" val="190260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Flight Data Analysis Workshop with MATLAB</a:t>
            </a:r>
            <a:br>
              <a:rPr lang="en-US"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solidFill>
                  <a:schemeClr val="tx1"/>
                </a:solidFill>
              </a:rPr>
            </a:br>
            <a:endParaRPr lang="en-US" sz="1400" dirty="0">
              <a:solidFill>
                <a:schemeClr val="tx1"/>
              </a:solidFill>
            </a:endParaRPr>
          </a:p>
        </p:txBody>
      </p:sp>
      <p:graphicFrame>
        <p:nvGraphicFramePr>
          <p:cNvPr id="3" name="Table 3">
            <a:extLst>
              <a:ext uri="{FF2B5EF4-FFF2-40B4-BE49-F238E27FC236}">
                <a16:creationId xmlns:a16="http://schemas.microsoft.com/office/drawing/2014/main" id="{E55C4F85-A709-94C6-7107-76691F4EF8FF}"/>
              </a:ext>
            </a:extLst>
          </p:cNvPr>
          <p:cNvGraphicFramePr>
            <a:graphicFrameLocks noGrp="1"/>
          </p:cNvGraphicFramePr>
          <p:nvPr/>
        </p:nvGraphicFramePr>
        <p:xfrm>
          <a:off x="914400" y="4495800"/>
          <a:ext cx="10363200" cy="250012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4150716665"/>
                    </a:ext>
                  </a:extLst>
                </a:gridCol>
                <a:gridCol w="5181600">
                  <a:extLst>
                    <a:ext uri="{9D8B030D-6E8A-4147-A177-3AD203B41FA5}">
                      <a16:colId xmlns:a16="http://schemas.microsoft.com/office/drawing/2014/main" val="313414384"/>
                    </a:ext>
                  </a:extLst>
                </a:gridCol>
              </a:tblGrid>
              <a:tr h="2271522">
                <a:tc>
                  <a:txBody>
                    <a:bodyPr/>
                    <a:lstStyle/>
                    <a:p>
                      <a:r>
                        <a:rPr lang="en-US" sz="2000" dirty="0">
                          <a:solidFill>
                            <a:schemeClr val="bg1"/>
                          </a:solidFill>
                        </a:rPr>
                        <a:t>Jenet Peng </a:t>
                      </a:r>
                    </a:p>
                    <a:p>
                      <a:r>
                        <a:rPr lang="en-US" sz="2000" dirty="0">
                          <a:solidFill>
                            <a:schemeClr val="bg1"/>
                          </a:solidFill>
                        </a:rPr>
                        <a:t>jenetp@mathworks.com</a:t>
                      </a:r>
                      <a:br>
                        <a:rPr lang="en-US" sz="2000" dirty="0">
                          <a:solidFill>
                            <a:schemeClr val="bg1"/>
                          </a:solidFill>
                        </a:rPr>
                      </a:br>
                      <a:r>
                        <a:rPr lang="en-US" sz="2000" dirty="0">
                          <a:solidFill>
                            <a:schemeClr val="bg1"/>
                          </a:solidFill>
                        </a:rPr>
                        <a:t>Technical Account Manager</a:t>
                      </a:r>
                      <a:br>
                        <a:rPr lang="en-US" sz="2000" dirty="0">
                          <a:solidFill>
                            <a:schemeClr val="bg1"/>
                          </a:solidFill>
                        </a:rPr>
                      </a:br>
                      <a:br>
                        <a:rPr lang="en-US" sz="2000" dirty="0">
                          <a:solidFill>
                            <a:schemeClr val="bg1"/>
                          </a:solidFill>
                        </a:rPr>
                      </a:br>
                      <a:r>
                        <a:rPr lang="en-US" sz="2000" dirty="0">
                          <a:solidFill>
                            <a:schemeClr val="bg1"/>
                          </a:solidFill>
                        </a:rPr>
                        <a:t>Bruce Posey </a:t>
                      </a:r>
                    </a:p>
                    <a:p>
                      <a:r>
                        <a:rPr lang="en-US" sz="2000" dirty="0">
                          <a:solidFill>
                            <a:schemeClr val="bg1"/>
                          </a:solidFill>
                        </a:rPr>
                        <a:t>bposey@mathworks.com</a:t>
                      </a:r>
                      <a:br>
                        <a:rPr lang="en-US" sz="2000" dirty="0">
                          <a:solidFill>
                            <a:schemeClr val="bg1"/>
                          </a:solidFill>
                        </a:rPr>
                      </a:br>
                      <a:r>
                        <a:rPr lang="en-US" sz="2000" dirty="0">
                          <a:solidFill>
                            <a:schemeClr val="bg1"/>
                          </a:solidFill>
                        </a:rPr>
                        <a:t>National Account Manager</a:t>
                      </a:r>
                      <a:br>
                        <a:rPr lang="en-US" sz="2000" dirty="0">
                          <a:solidFill>
                            <a:schemeClr val="bg1"/>
                          </a:solidFill>
                        </a:rPr>
                      </a:b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dirty="0">
                          <a:solidFill>
                            <a:schemeClr val="bg1"/>
                          </a:solidFill>
                        </a:rPr>
                        <a:t>Timothy Kyung</a:t>
                      </a:r>
                    </a:p>
                    <a:p>
                      <a:r>
                        <a:rPr lang="en-US" sz="2000" dirty="0">
                          <a:solidFill>
                            <a:schemeClr val="bg1"/>
                          </a:solidFill>
                        </a:rPr>
                        <a:t>tkyung@mathworks.com</a:t>
                      </a:r>
                      <a:br>
                        <a:rPr lang="en-US" sz="2000" dirty="0">
                          <a:solidFill>
                            <a:schemeClr val="bg1"/>
                          </a:solidFill>
                        </a:rPr>
                      </a:br>
                      <a:r>
                        <a:rPr lang="en-US" sz="2000" dirty="0">
                          <a:solidFill>
                            <a:schemeClr val="bg1"/>
                          </a:solidFill>
                        </a:rPr>
                        <a:t>Application Engineer</a:t>
                      </a:r>
                      <a:br>
                        <a:rPr lang="en-US" sz="2000" dirty="0">
                          <a:solidFill>
                            <a:schemeClr val="bg1"/>
                          </a:solidFill>
                        </a:rPr>
                      </a:br>
                      <a:br>
                        <a:rPr lang="en-US" sz="2000" dirty="0">
                          <a:solidFill>
                            <a:schemeClr val="bg1"/>
                          </a:solidFill>
                        </a:rPr>
                      </a:br>
                      <a:r>
                        <a:rPr lang="en-US" sz="2000" dirty="0">
                          <a:solidFill>
                            <a:schemeClr val="bg1"/>
                          </a:solidFill>
                        </a:rPr>
                        <a:t>Abhijit Bhattacharjee</a:t>
                      </a:r>
                    </a:p>
                    <a:p>
                      <a:r>
                        <a:rPr lang="en-US" sz="2000" dirty="0">
                          <a:solidFill>
                            <a:schemeClr val="bg1"/>
                          </a:solidFill>
                        </a:rPr>
                        <a:t>abhattac@mathworks.com</a:t>
                      </a:r>
                      <a:br>
                        <a:rPr lang="en-US" sz="2000" dirty="0">
                          <a:solidFill>
                            <a:schemeClr val="bg1"/>
                          </a:solidFill>
                        </a:rPr>
                      </a:br>
                      <a:r>
                        <a:rPr lang="en-US" sz="2000" dirty="0">
                          <a:solidFill>
                            <a:schemeClr val="bg1"/>
                          </a:solidFill>
                        </a:rPr>
                        <a:t>Principal Application Engineer</a:t>
                      </a: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0423158"/>
                  </a:ext>
                </a:extLst>
              </a:tr>
            </a:tbl>
          </a:graphicData>
        </a:graphic>
      </p:graphicFrame>
    </p:spTree>
    <p:extLst>
      <p:ext uri="{BB962C8B-B14F-4D97-AF65-F5344CB8AC3E}">
        <p14:creationId xmlns:p14="http://schemas.microsoft.com/office/powerpoint/2010/main" val="284403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Agenda</a:t>
            </a:r>
            <a:endParaRPr lang="en-US" sz="2400" i="1" dirty="0"/>
          </a:p>
        </p:txBody>
      </p:sp>
      <p:sp>
        <p:nvSpPr>
          <p:cNvPr id="48130" name="Rectangle 3"/>
          <p:cNvSpPr>
            <a:spLocks noGrp="1" noChangeArrowheads="1"/>
          </p:cNvSpPr>
          <p:nvPr>
            <p:ph idx="1"/>
          </p:nvPr>
        </p:nvSpPr>
        <p:spPr/>
        <p:txBody>
          <a:bodyPr/>
          <a:lstStyle/>
          <a:p>
            <a:pPr marL="341313" indent="-341313">
              <a:tabLst>
                <a:tab pos="457200" algn="l"/>
              </a:tabLst>
            </a:pPr>
            <a:r>
              <a:rPr lang="en-US" dirty="0"/>
              <a:t>Data Analysis with MATLAB</a:t>
            </a:r>
          </a:p>
          <a:p>
            <a:pPr marL="341313" indent="-341313">
              <a:tabLst>
                <a:tab pos="457200" algn="l"/>
              </a:tabLst>
            </a:pPr>
            <a:r>
              <a:rPr lang="en-US" dirty="0"/>
              <a:t>Workshop</a:t>
            </a:r>
          </a:p>
          <a:p>
            <a:pPr marL="798513" lvl="1" indent="-341313">
              <a:buSzPct val="75000"/>
              <a:buFont typeface="Wingdings" pitchFamily="2" charset="2"/>
              <a:buChar char="§"/>
              <a:tabLst>
                <a:tab pos="457200" algn="l"/>
              </a:tabLst>
            </a:pPr>
            <a:r>
              <a:rPr lang="en-US" sz="2400" dirty="0"/>
              <a:t>Introduction to MATLAB environment</a:t>
            </a:r>
          </a:p>
          <a:p>
            <a:pPr marL="798513" lvl="1" indent="-341313">
              <a:buSzPct val="75000"/>
              <a:buFont typeface="Wingdings" pitchFamily="2" charset="2"/>
              <a:buChar char="§"/>
              <a:tabLst>
                <a:tab pos="457200" algn="l"/>
              </a:tabLst>
            </a:pPr>
            <a:r>
              <a:rPr lang="en-US" sz="2400" dirty="0"/>
              <a:t>MATLAB Built-In Tools</a:t>
            </a:r>
          </a:p>
          <a:p>
            <a:pPr marL="798513" lvl="1" indent="-341313">
              <a:buSzPct val="75000"/>
              <a:buFont typeface="Wingdings" pitchFamily="2" charset="2"/>
              <a:buChar char="§"/>
              <a:tabLst>
                <a:tab pos="457200" algn="l"/>
              </a:tabLst>
            </a:pPr>
            <a:r>
              <a:rPr lang="en-US" sz="2400" dirty="0"/>
              <a:t>Data Analysis</a:t>
            </a:r>
          </a:p>
          <a:p>
            <a:pPr marL="1199561" lvl="2" indent="-341313">
              <a:tabLst>
                <a:tab pos="457200" algn="l"/>
              </a:tabLst>
            </a:pPr>
            <a:r>
              <a:rPr lang="en-US" sz="2004" dirty="0"/>
              <a:t>Access</a:t>
            </a:r>
          </a:p>
          <a:p>
            <a:pPr marL="1199561" lvl="2" indent="-341313">
              <a:tabLst>
                <a:tab pos="457200" algn="l"/>
              </a:tabLst>
            </a:pPr>
            <a:r>
              <a:rPr lang="en-US" sz="2004" dirty="0"/>
              <a:t>Explore</a:t>
            </a:r>
          </a:p>
          <a:p>
            <a:pPr marL="1199561" lvl="2" indent="-341313">
              <a:tabLst>
                <a:tab pos="457200" algn="l"/>
              </a:tabLst>
            </a:pPr>
            <a:r>
              <a:rPr lang="en-US" sz="2004" dirty="0"/>
              <a:t>Share</a:t>
            </a:r>
          </a:p>
          <a:p>
            <a:pPr marL="798513" lvl="1" indent="-341313">
              <a:buSzPct val="75000"/>
              <a:buFont typeface="Wingdings" pitchFamily="2" charset="2"/>
              <a:buChar char="§"/>
              <a:tabLst>
                <a:tab pos="457200" algn="l"/>
              </a:tabLst>
            </a:pPr>
            <a:r>
              <a:rPr lang="en-US" sz="2400" dirty="0"/>
              <a:t>Deploying graphical applications</a:t>
            </a:r>
            <a:endParaRPr lang="en-US" dirty="0"/>
          </a:p>
          <a:p>
            <a:pPr marL="341313" indent="-341313">
              <a:tabLst>
                <a:tab pos="457200" algn="l"/>
              </a:tabLst>
            </a:pPr>
            <a:r>
              <a:rPr lang="en-US" dirty="0"/>
              <a:t>Resources </a:t>
            </a:r>
          </a:p>
          <a:p>
            <a:endParaRPr lang="en-US" dirty="0"/>
          </a:p>
        </p:txBody>
      </p:sp>
    </p:spTree>
    <p:extLst>
      <p:ext uri="{BB962C8B-B14F-4D97-AF65-F5344CB8AC3E}">
        <p14:creationId xmlns:p14="http://schemas.microsoft.com/office/powerpoint/2010/main" val="41350891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Technical Computing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2"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3"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4"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5"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6"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7"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8"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9"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0"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1"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2"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3"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4"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5"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6"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7" cstate="print"/>
          <a:srcRect/>
          <a:stretch>
            <a:fillRect/>
          </a:stretch>
        </p:blipFill>
        <p:spPr bwMode="hidden">
          <a:xfrm>
            <a:off x="4156634" y="2522311"/>
            <a:ext cx="3657600" cy="3305175"/>
          </a:xfrm>
          <a:prstGeom prst="rect">
            <a:avLst/>
          </a:prstGeom>
          <a:noFill/>
          <a:effectLst>
            <a:softEdge rad="12700"/>
          </a:effectLst>
        </p:spPr>
      </p:pic>
    </p:spTree>
    <p:extLst>
      <p:ext uri="{BB962C8B-B14F-4D97-AF65-F5344CB8AC3E}">
        <p14:creationId xmlns:p14="http://schemas.microsoft.com/office/powerpoint/2010/main" val="2681502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Demo: Quadcopter IMU Flight Data Analysis</a:t>
            </a:r>
            <a:br>
              <a:rPr lang="en-US" dirty="0"/>
            </a:br>
            <a:r>
              <a:rPr lang="en-US" sz="2000" dirty="0">
                <a:solidFill>
                  <a:schemeClr val="tx1"/>
                </a:solidFill>
              </a:rPr>
              <a:t>Introduction to Data Analysis with MATLAB</a:t>
            </a:r>
            <a:br>
              <a:rPr lang="en-US" dirty="0"/>
            </a:br>
            <a:endParaRPr lang="en-US" sz="2400" dirty="0"/>
          </a:p>
        </p:txBody>
      </p:sp>
      <p:sp>
        <p:nvSpPr>
          <p:cNvPr id="48130" name="Rectangle 3"/>
          <p:cNvSpPr>
            <a:spLocks noGrp="1" noChangeArrowheads="1"/>
          </p:cNvSpPr>
          <p:nvPr>
            <p:ph idx="1"/>
          </p:nvPr>
        </p:nvSpPr>
        <p:spPr>
          <a:xfrm>
            <a:off x="609602" y="1487095"/>
            <a:ext cx="9143998" cy="4648200"/>
          </a:xfrm>
        </p:spPr>
        <p:txBody>
          <a:bodyPr/>
          <a:lstStyle/>
          <a:p>
            <a:r>
              <a:rPr lang="en-US" dirty="0"/>
              <a:t>Goal:</a:t>
            </a:r>
          </a:p>
          <a:p>
            <a:pPr lvl="1"/>
            <a:r>
              <a:rPr lang="en-US" dirty="0"/>
              <a:t>Estimate / Characterize quadcopter IMU noise for specific flight phases</a:t>
            </a:r>
          </a:p>
          <a:p>
            <a:pPr marL="457200" lvl="1" indent="0">
              <a:buNone/>
            </a:pPr>
            <a:endParaRPr lang="en-US" dirty="0"/>
          </a:p>
          <a:p>
            <a:r>
              <a:rPr lang="en-US" dirty="0"/>
              <a:t>Approach:</a:t>
            </a:r>
          </a:p>
          <a:p>
            <a:pPr lvl="1"/>
            <a:r>
              <a:rPr lang="en-US" dirty="0"/>
              <a:t>Collect IMU Flight Data</a:t>
            </a:r>
          </a:p>
          <a:p>
            <a:pPr lvl="1"/>
            <a:r>
              <a:rPr lang="en-US" dirty="0"/>
              <a:t>Handle any messy data (outliers, missing records, etc.)</a:t>
            </a:r>
          </a:p>
          <a:p>
            <a:pPr lvl="1"/>
            <a:r>
              <a:rPr lang="en-US" dirty="0"/>
              <a:t>Partition data by flight phase</a:t>
            </a:r>
          </a:p>
          <a:p>
            <a:pPr lvl="1"/>
            <a:r>
              <a:rPr lang="en-US" dirty="0"/>
              <a:t>Analyze data statistics </a:t>
            </a:r>
          </a:p>
          <a:p>
            <a:pPr lvl="1"/>
            <a:r>
              <a:rPr lang="en-US" dirty="0"/>
              <a:t>Document analysis in a report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514600"/>
            <a:ext cx="3810000" cy="2806700"/>
          </a:xfrm>
          <a:prstGeom prst="rect">
            <a:avLst/>
          </a:prstGeom>
        </p:spPr>
      </p:pic>
    </p:spTree>
    <p:extLst>
      <p:ext uri="{BB962C8B-B14F-4D97-AF65-F5344CB8AC3E}">
        <p14:creationId xmlns:p14="http://schemas.microsoft.com/office/powerpoint/2010/main" val="5324761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1A9685-0E43-4D53-941C-9D4FAB541209}"/>
              </a:ext>
            </a:extLst>
          </p:cNvPr>
          <p:cNvPicPr>
            <a:picLocks noChangeAspect="1"/>
          </p:cNvPicPr>
          <p:nvPr/>
        </p:nvPicPr>
        <p:blipFill>
          <a:blip r:embed="rId3"/>
          <a:stretch>
            <a:fillRect/>
          </a:stretch>
        </p:blipFill>
        <p:spPr>
          <a:xfrm>
            <a:off x="4582510" y="1600200"/>
            <a:ext cx="7288462" cy="429119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B731BE66-509F-415C-86DD-9551F41D976E}"/>
              </a:ext>
            </a:extLst>
          </p:cNvPr>
          <p:cNvSpPr>
            <a:spLocks noGrp="1"/>
          </p:cNvSpPr>
          <p:nvPr>
            <p:ph type="title"/>
          </p:nvPr>
        </p:nvSpPr>
        <p:spPr>
          <a:xfrm>
            <a:off x="609602" y="457200"/>
            <a:ext cx="10769600" cy="990600"/>
          </a:xfrm>
        </p:spPr>
        <p:txBody>
          <a:bodyPr/>
          <a:lstStyle/>
          <a:p>
            <a:r>
              <a:rPr lang="en-US"/>
              <a:t>Access data interactively using the Import Tool</a:t>
            </a:r>
            <a:br>
              <a:rPr lang="en-US"/>
            </a:br>
            <a:endParaRPr lang="en-US"/>
          </a:p>
        </p:txBody>
      </p:sp>
      <p:sp>
        <p:nvSpPr>
          <p:cNvPr id="9" name="Content Placeholder 8">
            <a:extLst>
              <a:ext uri="{FF2B5EF4-FFF2-40B4-BE49-F238E27FC236}">
                <a16:creationId xmlns:a16="http://schemas.microsoft.com/office/drawing/2014/main" id="{B1D6BEEA-8A90-4C4B-B8F2-1D40F92E2EF5}"/>
              </a:ext>
            </a:extLst>
          </p:cNvPr>
          <p:cNvSpPr>
            <a:spLocks noGrp="1"/>
          </p:cNvSpPr>
          <p:nvPr>
            <p:ph idx="1"/>
          </p:nvPr>
        </p:nvSpPr>
        <p:spPr>
          <a:xfrm>
            <a:off x="609602" y="1600200"/>
            <a:ext cx="10769600" cy="4648200"/>
          </a:xfrm>
        </p:spPr>
        <p:txBody>
          <a:bodyPr/>
          <a:lstStyle/>
          <a:p>
            <a:r>
              <a:rPr lang="en-US"/>
              <a:t>Select data types</a:t>
            </a:r>
          </a:p>
          <a:p>
            <a:endParaRPr lang="en-US"/>
          </a:p>
          <a:p>
            <a:r>
              <a:rPr lang="en-US"/>
              <a:t>Choose what to do</a:t>
            </a:r>
            <a:br>
              <a:rPr lang="en-US"/>
            </a:br>
            <a:r>
              <a:rPr lang="en-US"/>
              <a:t>with missing data</a:t>
            </a:r>
          </a:p>
          <a:p>
            <a:endParaRPr lang="en-US"/>
          </a:p>
          <a:p>
            <a:r>
              <a:rPr lang="en-US"/>
              <a:t>Generate MATLAB code</a:t>
            </a:r>
          </a:p>
        </p:txBody>
      </p:sp>
    </p:spTree>
    <p:extLst>
      <p:ext uri="{BB962C8B-B14F-4D97-AF65-F5344CB8AC3E}">
        <p14:creationId xmlns:p14="http://schemas.microsoft.com/office/powerpoint/2010/main" val="379176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6808F7-B25A-4CFC-8C7C-5572E7932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611049"/>
            <a:ext cx="1068589" cy="256032"/>
          </a:xfrm>
          <a:prstGeom prst="rect">
            <a:avLst/>
          </a:prstGeom>
        </p:spPr>
      </p:pic>
      <p:sp>
        <p:nvSpPr>
          <p:cNvPr id="2" name="Title 1">
            <a:extLst>
              <a:ext uri="{FF2B5EF4-FFF2-40B4-BE49-F238E27FC236}">
                <a16:creationId xmlns:a16="http://schemas.microsoft.com/office/drawing/2014/main" id="{1ACA8C15-472D-4CDC-854E-F73BAB19FA94}"/>
              </a:ext>
            </a:extLst>
          </p:cNvPr>
          <p:cNvSpPr>
            <a:spLocks noGrp="1"/>
          </p:cNvSpPr>
          <p:nvPr>
            <p:ph type="title"/>
          </p:nvPr>
        </p:nvSpPr>
        <p:spPr/>
        <p:txBody>
          <a:bodyPr/>
          <a:lstStyle/>
          <a:p>
            <a:r>
              <a:rPr lang="en-US"/>
              <a:t>Organize, manage, and share your code with MATLAB projects</a:t>
            </a:r>
          </a:p>
        </p:txBody>
      </p:sp>
      <p:sp>
        <p:nvSpPr>
          <p:cNvPr id="3" name="Content Placeholder 2">
            <a:extLst>
              <a:ext uri="{FF2B5EF4-FFF2-40B4-BE49-F238E27FC236}">
                <a16:creationId xmlns:a16="http://schemas.microsoft.com/office/drawing/2014/main" id="{D3E6BAC4-0215-426B-917A-9156492A85EE}"/>
              </a:ext>
            </a:extLst>
          </p:cNvPr>
          <p:cNvSpPr>
            <a:spLocks noGrp="1"/>
          </p:cNvSpPr>
          <p:nvPr>
            <p:ph idx="1"/>
          </p:nvPr>
        </p:nvSpPr>
        <p:spPr/>
        <p:txBody>
          <a:bodyPr/>
          <a:lstStyle/>
          <a:p>
            <a:r>
              <a:rPr lang="en-US"/>
              <a:t>Configure your environment</a:t>
            </a:r>
          </a:p>
          <a:p>
            <a:endParaRPr lang="en-US"/>
          </a:p>
          <a:p>
            <a:r>
              <a:rPr lang="en-US"/>
              <a:t>Analyze dependencies</a:t>
            </a:r>
          </a:p>
          <a:p>
            <a:endParaRPr lang="en-US"/>
          </a:p>
          <a:p>
            <a:r>
              <a:rPr lang="en-US"/>
              <a:t>Track and control changes</a:t>
            </a:r>
          </a:p>
          <a:p>
            <a:endParaRPr lang="en-US"/>
          </a:p>
          <a:p>
            <a:r>
              <a:rPr lang="en-US"/>
              <a:t>Package and share projects</a:t>
            </a:r>
          </a:p>
        </p:txBody>
      </p:sp>
      <p:grpSp>
        <p:nvGrpSpPr>
          <p:cNvPr id="11" name="Group 10">
            <a:extLst>
              <a:ext uri="{FF2B5EF4-FFF2-40B4-BE49-F238E27FC236}">
                <a16:creationId xmlns:a16="http://schemas.microsoft.com/office/drawing/2014/main" id="{E925F17E-FC77-42E3-B73B-19DBDAF7C734}"/>
              </a:ext>
            </a:extLst>
          </p:cNvPr>
          <p:cNvGrpSpPr/>
          <p:nvPr/>
        </p:nvGrpSpPr>
        <p:grpSpPr>
          <a:xfrm>
            <a:off x="5334000" y="1600200"/>
            <a:ext cx="6422690" cy="4402282"/>
            <a:chOff x="5181600" y="1617518"/>
            <a:chExt cx="6735991" cy="4617027"/>
          </a:xfrm>
        </p:grpSpPr>
        <p:pic>
          <p:nvPicPr>
            <p:cNvPr id="8" name="Picture 7">
              <a:extLst>
                <a:ext uri="{FF2B5EF4-FFF2-40B4-BE49-F238E27FC236}">
                  <a16:creationId xmlns:a16="http://schemas.microsoft.com/office/drawing/2014/main" id="{79124639-054F-4F0F-9026-B972F212A300}"/>
                </a:ext>
              </a:extLst>
            </p:cNvPr>
            <p:cNvPicPr>
              <a:picLocks noChangeAspect="1"/>
            </p:cNvPicPr>
            <p:nvPr/>
          </p:nvPicPr>
          <p:blipFill rotWithShape="1">
            <a:blip r:embed="rId4"/>
            <a:srcRect l="17159" t="6948" r="29821" b="29155"/>
            <a:stretch/>
          </p:blipFill>
          <p:spPr>
            <a:xfrm>
              <a:off x="5181600" y="1617518"/>
              <a:ext cx="6735991" cy="4617027"/>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6695E7D-5CD5-473B-95A4-E96AFBD0A777}"/>
                </a:ext>
              </a:extLst>
            </p:cNvPr>
            <p:cNvPicPr>
              <a:picLocks noChangeAspect="1"/>
            </p:cNvPicPr>
            <p:nvPr/>
          </p:nvPicPr>
          <p:blipFill>
            <a:blip r:embed="rId5"/>
            <a:stretch>
              <a:fillRect/>
            </a:stretch>
          </p:blipFill>
          <p:spPr>
            <a:xfrm>
              <a:off x="5219743" y="5562600"/>
              <a:ext cx="140451" cy="285714"/>
            </a:xfrm>
            <a:prstGeom prst="rect">
              <a:avLst/>
            </a:prstGeom>
          </p:spPr>
        </p:pic>
      </p:grpSp>
      <p:sp>
        <p:nvSpPr>
          <p:cNvPr id="10" name="TextBox 9">
            <a:extLst>
              <a:ext uri="{FF2B5EF4-FFF2-40B4-BE49-F238E27FC236}">
                <a16:creationId xmlns:a16="http://schemas.microsoft.com/office/drawing/2014/main" id="{927BFEC3-1E87-45F2-BB53-5C1E2FAA407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bg1">
                    <a:lumMod val="75000"/>
                  </a:schemeClr>
                </a:solidFill>
                <a:latin typeface="Calibri" panose="020F0502020204030204" pitchFamily="34" charset="0"/>
                <a:cs typeface="Calibri" panose="020F0502020204030204" pitchFamily="34" charset="0"/>
              </a:rPr>
              <a:t>Write &amp; Execute  &gt;&gt;  </a:t>
            </a:r>
            <a:r>
              <a:rPr lang="en-US" sz="1200" b="1">
                <a:solidFill>
                  <a:schemeClr val="tx2"/>
                </a:solidFill>
                <a:latin typeface="Calibri" panose="020F0502020204030204" pitchFamily="34" charset="0"/>
                <a:cs typeface="Calibri" panose="020F0502020204030204" pitchFamily="34" charset="0"/>
              </a:rPr>
              <a:t>Organize</a:t>
            </a:r>
            <a:r>
              <a:rPr lang="en-US" sz="1200" b="1">
                <a:solidFill>
                  <a:schemeClr val="bg1">
                    <a:lumMod val="75000"/>
                  </a:schemeClr>
                </a:solidFill>
                <a:latin typeface="Calibri" panose="020F0502020204030204" pitchFamily="34" charset="0"/>
                <a:cs typeface="Calibri" panose="020F0502020204030204" pitchFamily="34" charset="0"/>
              </a:rPr>
              <a:t>  &gt;&gt;  Test &amp; Share</a:t>
            </a:r>
          </a:p>
        </p:txBody>
      </p:sp>
    </p:spTree>
    <p:extLst>
      <p:ext uri="{BB962C8B-B14F-4D97-AF65-F5344CB8AC3E}">
        <p14:creationId xmlns:p14="http://schemas.microsoft.com/office/powerpoint/2010/main" val="376077547"/>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0FD4FE16-3090-44A2-8363-C1FD2CAAFA18}" vid="{13A68687-34C5-49C2-9A09-1ADAC70C677D}"/>
    </a:ext>
  </a:extLst>
</a:theme>
</file>

<file path=ppt/theme/theme2.xml><?xml version="1.0" encoding="utf-8"?>
<a:theme xmlns:a="http://schemas.openxmlformats.org/drawingml/2006/main" name="MW_Confidential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ichelle's Content-Centric Template" id="{CC52D860-86D5-465B-8CEF-6C5EFEB9C094}" vid="{92B4FBB9-3631-477A-BB54-D15CEE1608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7c50fe4-4c86-4d33-a0d3-ad29cfb7378a"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89D268F13AAB34499CBF5EF18909477" ma:contentTypeVersion="14" ma:contentTypeDescription="Create a new document." ma:contentTypeScope="" ma:versionID="729e401ee681c128579b7bb0938ca36f">
  <xsd:schema xmlns:xsd="http://www.w3.org/2001/XMLSchema" xmlns:xs="http://www.w3.org/2001/XMLSchema" xmlns:p="http://schemas.microsoft.com/office/2006/metadata/properties" xmlns:ns2="5c85acdc-a394-4ae0-8c72-fb4a95b3d573" targetNamespace="http://schemas.microsoft.com/office/2006/metadata/properties" ma:root="true" ma:fieldsID="55e2521e7df4d5c11309cefaa7c01562"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5c85acdc-a394-4ae0-8c72-fb4a95b3d573">FV3TYEPWNNQC-297-1113</_dlc_DocId>
    <_dlc_DocIdUrl xmlns="5c85acdc-a394-4ae0-8c72-fb4a95b3d573">
      <Url>https://sharepoint.mathworks.com/marketing/product/ltc/matlab/content/NewRelease/_layouts/15/DocIdRedir.aspx?ID=FV3TYEPWNNQC-297-1113</Url>
      <Description>FV3TYEPWNNQC-297-1113</Description>
    </_dlc_DocIdUrl>
  </documentManagement>
</p:properties>
</file>

<file path=customXml/itemProps1.xml><?xml version="1.0" encoding="utf-8"?>
<ds:datastoreItem xmlns:ds="http://schemas.openxmlformats.org/officeDocument/2006/customXml" ds:itemID="{4FF1ACF2-60AD-4AD8-B0B4-EA57B7882708}">
  <ds:schemaRefs>
    <ds:schemaRef ds:uri="http://schemas.microsoft.com/sharepoint/events"/>
  </ds:schemaRefs>
</ds:datastoreItem>
</file>

<file path=customXml/itemProps2.xml><?xml version="1.0" encoding="utf-8"?>
<ds:datastoreItem xmlns:ds="http://schemas.openxmlformats.org/officeDocument/2006/customXml" ds:itemID="{8B572B5B-4489-4F10-97D1-756CBA48BB49}">
  <ds:schemaRefs>
    <ds:schemaRef ds:uri="Microsoft.SharePoint.Taxonomy.ContentTypeSync"/>
  </ds:schemaRefs>
</ds:datastoreItem>
</file>

<file path=customXml/itemProps3.xml><?xml version="1.0" encoding="utf-8"?>
<ds:datastoreItem xmlns:ds="http://schemas.openxmlformats.org/officeDocument/2006/customXml" ds:itemID="{4F733F3C-939F-4AD1-B552-2F5B440267E6}">
  <ds:schemaRefs>
    <ds:schemaRef ds:uri="http://schemas.microsoft.com/sharepoint/v3/contenttype/forms"/>
  </ds:schemaRefs>
</ds:datastoreItem>
</file>

<file path=customXml/itemProps4.xml><?xml version="1.0" encoding="utf-8"?>
<ds:datastoreItem xmlns:ds="http://schemas.openxmlformats.org/officeDocument/2006/customXml" ds:itemID="{92021C90-AF46-4068-9782-3B75F3A2D3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5acdc-a394-4ae0-8c72-fb4a95b3d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BAB601C-C115-4A3E-AA3E-3616D8623574}">
  <ds:schemaRefs>
    <ds:schemaRef ds:uri="5c85acdc-a394-4ae0-8c72-fb4a95b3d573"/>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10776</TotalTime>
  <Words>2661</Words>
  <Application>Microsoft Office PowerPoint</Application>
  <PresentationFormat>Widescreen</PresentationFormat>
  <Paragraphs>337</Paragraphs>
  <Slides>21</Slides>
  <Notes>16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Courier New</vt:lpstr>
      <vt:lpstr>Times</vt:lpstr>
      <vt:lpstr>Wingdings</vt:lpstr>
      <vt:lpstr>MW_Public_widescreen</vt:lpstr>
      <vt:lpstr>MW_Confidential_widescreen</vt:lpstr>
      <vt:lpstr>Flight Data Analysis Workshop with MATLAB                </vt:lpstr>
      <vt:lpstr>Take Advantage of RTX’s Enterprise License:</vt:lpstr>
      <vt:lpstr>Visit Your RTX User Community Resources Site</vt:lpstr>
      <vt:lpstr>Flight Data Analysis Workshop with MATLAB                </vt:lpstr>
      <vt:lpstr>Agenda</vt:lpstr>
      <vt:lpstr>Technical Computing Workflow</vt:lpstr>
      <vt:lpstr>Demo: Quadcopter IMU Flight Data Analysis Introduction to Data Analysis with MATLAB </vt:lpstr>
      <vt:lpstr>Access data interactively using the Import Tool </vt:lpstr>
      <vt:lpstr>Organize, manage, and share your code with MATLAB projects</vt:lpstr>
      <vt:lpstr>Create scripts that combine code, output, and formatted text in an executable notebook</vt:lpstr>
      <vt:lpstr>Document as you go – your script is your report</vt:lpstr>
      <vt:lpstr>Sharing Results from MATLAB </vt:lpstr>
      <vt:lpstr>Using MATLAB with Other Languages</vt:lpstr>
      <vt:lpstr>Demo Summary  </vt:lpstr>
      <vt:lpstr>There’s much more available than we can cover today Build your own custom release notes</vt:lpstr>
      <vt:lpstr>MATLAB Central Community</vt:lpstr>
      <vt:lpstr>MathWorks Engineering Support</vt:lpstr>
      <vt:lpstr>Training: MATLAB Fundamentals</vt:lpstr>
      <vt:lpstr>Get Started for Free with Onramp Courses</vt:lpstr>
      <vt:lpstr>PowerPoint Presentation</vt:lpstr>
      <vt:lpstr>Wrap-Up</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R2016b_Whats New in MATLAB and Simulink</dc:title>
  <dc:creator>Patrice Bache</dc:creator>
  <cp:keywords>Version 15.2</cp:keywords>
  <cp:lastModifiedBy>Timothy Kyung</cp:lastModifiedBy>
  <cp:revision>939</cp:revision>
  <dcterms:created xsi:type="dcterms:W3CDTF">2015-10-07T18:49:03Z</dcterms:created>
  <dcterms:modified xsi:type="dcterms:W3CDTF">2023-09-29T15:45:37Z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0x010100F89D268F13AAB34499CBF5EF18909477</vt:lpwstr>
  </property>
  <property fmtid="{D5CDD505-2E9C-101B-9397-08002B2CF9AE}" pid="4" name="_dlc_DocIdItemGuid">
    <vt:lpwstr>ba892ad4-3fb4-4e8a-8c58-a30bdac483e3</vt:lpwstr>
  </property>
</Properties>
</file>